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326" r:id="rId3"/>
    <p:sldId id="273" r:id="rId4"/>
    <p:sldId id="329" r:id="rId5"/>
    <p:sldId id="274" r:id="rId6"/>
    <p:sldId id="275" r:id="rId7"/>
    <p:sldId id="321" r:id="rId8"/>
    <p:sldId id="318" r:id="rId9"/>
    <p:sldId id="280" r:id="rId10"/>
    <p:sldId id="300" r:id="rId11"/>
    <p:sldId id="285" r:id="rId12"/>
    <p:sldId id="330" r:id="rId13"/>
    <p:sldId id="313" r:id="rId14"/>
    <p:sldId id="327" r:id="rId15"/>
    <p:sldId id="308" r:id="rId16"/>
    <p:sldId id="334" r:id="rId17"/>
    <p:sldId id="324" r:id="rId18"/>
    <p:sldId id="328" r:id="rId19"/>
    <p:sldId id="309" r:id="rId20"/>
    <p:sldId id="304" r:id="rId21"/>
    <p:sldId id="333" r:id="rId22"/>
    <p:sldId id="310" r:id="rId23"/>
    <p:sldId id="289" r:id="rId24"/>
    <p:sldId id="322" r:id="rId25"/>
    <p:sldId id="298" r:id="rId26"/>
    <p:sldId id="331" r:id="rId27"/>
    <p:sldId id="323" r:id="rId28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eg Nikishi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0000"/>
    <a:srgbClr val="D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846" autoAdjust="0"/>
    <p:restoredTop sz="99242" autoAdjust="0"/>
  </p:normalViewPr>
  <p:slideViewPr>
    <p:cSldViewPr snapToGrid="0" snapToObjects="1">
      <p:cViewPr varScale="1">
        <p:scale>
          <a:sx n="98" d="100"/>
          <a:sy n="98" d="100"/>
        </p:scale>
        <p:origin x="1483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424" y="-104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4F179-D605-1745-9E9E-33FFA64BAB41}" type="datetime1">
              <a:rPr lang="ru-RU" smtClean="0"/>
              <a:t>01.03.2019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2D4CA-747E-1A48-9D2D-97BEB6C20F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4426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C9F0A-BE1F-8242-9CDF-768DC17CD5ED}" type="datetime1">
              <a:rPr lang="ru-RU" smtClean="0"/>
              <a:t>01.03.2019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BF51E-3B99-974B-9A86-9DD3E48901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457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Дальше мы проанализировали ключевых игроков на рынке. Конечно на рынке в большом количестве представлены </a:t>
            </a:r>
            <a:r>
              <a:rPr lang="ru-RU" dirty="0" err="1"/>
              <a:t>офиц</a:t>
            </a:r>
            <a:r>
              <a:rPr lang="ru-RU" dirty="0"/>
              <a:t> дилеры и еще в гораздо</a:t>
            </a:r>
            <a:r>
              <a:rPr lang="ru-RU" baseline="0" dirty="0"/>
              <a:t> большем количестве присутствуют гаражи и неавторизованные СТО. Посередине кого-то большого, федерального и узнаваемого особенно и нет.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клик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C96E4-ADA4-4BCE-9EC2-6C56085BDEE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8651-0888-9A43-8D47-82CD999EC10E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dirty="0"/>
              <a:t>БЕЛЫЙ СЕРВИС - Федеральная Сеть Сервисных Станций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rgbClr val="0406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D4FA-A9C6-6041-AB4F-EE601DF12BB8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dirty="0"/>
              <a:t>БЕЛЫЙ СЕРВИС - Федеральная Сеть Сервисных Станций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5A4-647A-E64D-A02B-43923D8A75D3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dirty="0"/>
              <a:t>БЕЛЫЙ СЕРВИС - Федеральная Сеть Сервисных Станций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62933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1D02-286B-7A42-8631-55D670590F5C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3040" y="6460567"/>
            <a:ext cx="4486232" cy="329184"/>
          </a:xfrm>
        </p:spPr>
        <p:txBody>
          <a:bodyPr/>
          <a:lstStyle/>
          <a:p>
            <a:pPr algn="r"/>
            <a:r>
              <a:rPr lang="ru-RU" dirty="0"/>
              <a:t>БЕЛЫЙ СЕРВИС - Федеральная Сеть Сервисных Станций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456328" y="522452"/>
            <a:ext cx="8229600" cy="10948"/>
          </a:xfrm>
          <a:prstGeom prst="line">
            <a:avLst/>
          </a:prstGeom>
          <a:ln w="12700" cmpd="sng">
            <a:solidFill>
              <a:srgbClr val="0406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4485" y="46955"/>
            <a:ext cx="1885170" cy="47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0590-0A8A-A845-B18E-134FDA3458B3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dirty="0"/>
              <a:t>БЕЛЫЙ СЕРВИС - Федеральная Сеть Сервисных Станций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FCBE-8114-D446-BABD-6266B94DBA7C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dirty="0"/>
              <a:t>БЕЛЫЙ СЕРВИС - Федеральная Сеть Сервисных Станций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2579-8419-8F48-B53B-BA0217B73E60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dirty="0"/>
              <a:t>БЕЛЫЙ СЕРВИС - Федеральная Сеть Сервисных Станций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4354-93C1-F045-9CC8-8F438B24F890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dirty="0"/>
              <a:t>БЕЛЫЙ СЕРВИС - Федеральная Сеть Сервисных Станций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4E49-2CF5-1C4B-94E7-EB5B03ADC230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dirty="0"/>
              <a:t>БЕЛЫЙ СЕРВИС - Федеральная Сеть Сервисных Станций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86D5-B408-5547-A6B9-79F5689E999E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dirty="0"/>
              <a:t>БЕЛЫЙ СЕРВИС - Федеральная Сеть Сервисных Станций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2969-6C96-B544-8CBD-F0D9BC190735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dirty="0"/>
              <a:t>БЕЛЫЙ СЕРВИС - Федеральная Сеть Сервисных Станций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29600" cy="484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2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93410" y="6460567"/>
            <a:ext cx="229339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4065C"/>
                </a:solidFill>
              </a:defRPr>
            </a:lvl1pPr>
          </a:lstStyle>
          <a:p>
            <a:fld id="{C40E98D4-A469-4E40-99E3-0189958E3848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3040" y="6460567"/>
            <a:ext cx="4365808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065C"/>
                </a:solidFill>
              </a:defRPr>
            </a:lvl1pPr>
          </a:lstStyle>
          <a:p>
            <a:pPr algn="r"/>
            <a:r>
              <a:rPr lang="ru-RU" dirty="0"/>
              <a:t>БЕЛЫЙ СЕРВИС - Федеральная Сеть Сервисных Станций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4373" y="6472344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4065C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7200" y="6392742"/>
            <a:ext cx="8229600" cy="10948"/>
          </a:xfrm>
          <a:prstGeom prst="line">
            <a:avLst/>
          </a:prstGeom>
          <a:ln w="12700" cmpd="sng">
            <a:solidFill>
              <a:srgbClr val="0406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382468" y="6392741"/>
            <a:ext cx="0" cy="397010"/>
          </a:xfrm>
          <a:prstGeom prst="line">
            <a:avLst/>
          </a:prstGeom>
          <a:ln w="12700" cmpd="sng">
            <a:solidFill>
              <a:srgbClr val="0406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400" b="0" kern="1200" spc="-100" baseline="0">
          <a:solidFill>
            <a:srgbClr val="000084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Tx/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Tx/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Tx/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Tx/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liyservice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@bsto.ru" TargetMode="External"/><Relationship Id="rId2" Type="http://schemas.openxmlformats.org/officeDocument/2006/relationships/hyperlink" Target="http://beliyservice.ru/partner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10.jpeg"/><Relationship Id="rId26" Type="http://schemas.openxmlformats.org/officeDocument/2006/relationships/image" Target="../media/image17.jpeg"/><Relationship Id="rId3" Type="http://schemas.openxmlformats.org/officeDocument/2006/relationships/tags" Target="../tags/tag3.xml"/><Relationship Id="rId21" Type="http://schemas.openxmlformats.org/officeDocument/2006/relationships/image" Target="../media/image13.jpeg"/><Relationship Id="rId34" Type="http://schemas.openxmlformats.org/officeDocument/2006/relationships/image" Target="../media/image23.jpe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9.png"/><Relationship Id="rId25" Type="http://schemas.openxmlformats.org/officeDocument/2006/relationships/hyperlink" Target="http://images.google.ru/imgres?imgurl=http://admin.abcp.ru/common.images/brands/KS_LOGO.gif&amp;imgrefurl=http://www.mstauto.ru/?page=warehouse&amp;id_brand=171&amp;usg=__l8657_jiCEWnuoQskEqxIYoVJJA=&amp;h=150&amp;w=150&amp;sz=4&amp;hl=ru&amp;start=23&amp;um=1&amp;tbnid=lEwQrDBr9y5CpM:&amp;tbnh=96&amp;tbnw=96&amp;prev=/images?q=KS+logo&amp;ndsp=20&amp;hl=ru&amp;lr=&amp;sa=N&amp;start=20&amp;um=1" TargetMode="External"/><Relationship Id="rId33" Type="http://schemas.openxmlformats.org/officeDocument/2006/relationships/image" Target="../media/image22.png"/><Relationship Id="rId2" Type="http://schemas.openxmlformats.org/officeDocument/2006/relationships/tags" Target="../tags/tag2.xml"/><Relationship Id="rId16" Type="http://schemas.openxmlformats.org/officeDocument/2006/relationships/hyperlink" Target="http://www.weloveparts.ru/brand/ngp/knecht.php" TargetMode="External"/><Relationship Id="rId20" Type="http://schemas.openxmlformats.org/officeDocument/2006/relationships/image" Target="../media/image12.png"/><Relationship Id="rId29" Type="http://schemas.openxmlformats.org/officeDocument/2006/relationships/hyperlink" Target="http://images.google.ru/imgres?imgurl=http://pic.51windows.net/logos/F/Febi_logo.gif&amp;imgrefurl=http://pic.51windows.net/logos/F/Logo.02.htm&amp;usg=__BbjflDh6scxQmRUNHnIlFfhBRYw=&amp;h=240&amp;w=240&amp;sz=5&amp;hl=ru&amp;start=1&amp;um=1&amp;tbnid=fd0TvtUpRDH-eM:&amp;tbnh=110&amp;tbnw=110&amp;prev=/images?q=Febi&amp;hl=ru&amp;lr=&amp;sa=N&amp;um=1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6.jpeg"/><Relationship Id="rId32" Type="http://schemas.openxmlformats.org/officeDocument/2006/relationships/image" Target="../media/image21.jpeg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5.jpeg"/><Relationship Id="rId28" Type="http://schemas.openxmlformats.org/officeDocument/2006/relationships/image" Target="../media/image18.jpeg"/><Relationship Id="rId36" Type="http://schemas.openxmlformats.org/officeDocument/2006/relationships/image" Target="../media/image24.png"/><Relationship Id="rId10" Type="http://schemas.openxmlformats.org/officeDocument/2006/relationships/tags" Target="../tags/tag10.xml"/><Relationship Id="rId19" Type="http://schemas.openxmlformats.org/officeDocument/2006/relationships/image" Target="../media/image11.png"/><Relationship Id="rId31" Type="http://schemas.openxmlformats.org/officeDocument/2006/relationships/image" Target="../media/image20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14.jpeg"/><Relationship Id="rId27" Type="http://schemas.openxmlformats.org/officeDocument/2006/relationships/hyperlink" Target="http://www.weloveparts.ru/brand/ngp/CTR.php" TargetMode="External"/><Relationship Id="rId30" Type="http://schemas.openxmlformats.org/officeDocument/2006/relationships/image" Target="../media/image19.jpeg"/><Relationship Id="rId35" Type="http://schemas.openxmlformats.org/officeDocument/2006/relationships/hyperlink" Target="http://www.kyb.r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hyperlink" Target="http://foto.cheb.ru/foto/szr/krivogo/foto_cheb_ru_4493.jpg" TargetMode="External"/><Relationship Id="rId5" Type="http://schemas.openxmlformats.org/officeDocument/2006/relationships/image" Target="../media/image26.jpeg"/><Relationship Id="rId10" Type="http://schemas.openxmlformats.org/officeDocument/2006/relationships/image" Target="../media/image30.jpeg"/><Relationship Id="rId4" Type="http://schemas.openxmlformats.org/officeDocument/2006/relationships/hyperlink" Target="http://www.pushcar.ru/dilers/img/fiat/011098_big.jpg" TargetMode="External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/>
              <a:t>Федеральная сеть сервисных станций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0844" y="134547"/>
            <a:ext cx="3620280" cy="92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80E4-C494-1C45-AD2B-206AD8EDD261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214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3152" y="91803"/>
            <a:ext cx="8229600" cy="462933"/>
          </a:xfrm>
        </p:spPr>
        <p:txBody>
          <a:bodyPr/>
          <a:lstStyle/>
          <a:p>
            <a:r>
              <a:rPr lang="ru-RU" sz="2000" dirty="0"/>
              <a:t>Конкурентные преимущества формата  БС для клиентов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5692-46E9-3645-B81B-74E575395AE1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82962" y="815445"/>
            <a:ext cx="8782114" cy="5343307"/>
          </a:xfrm>
          <a:solidFill>
            <a:srgbClr val="D50000"/>
          </a:solidFill>
        </p:spPr>
        <p:txBody>
          <a:bodyPr/>
          <a:lstStyle/>
          <a:p>
            <a:pPr marL="0" lvl="1" indent="0">
              <a:lnSpc>
                <a:spcPct val="120000"/>
              </a:lnSpc>
              <a:buClrTx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342900" lvl="1" indent="-342900">
              <a:lnSpc>
                <a:spcPct val="120000"/>
              </a:lnSpc>
              <a:buClrTx/>
              <a:buFont typeface="Wingdings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ЕВРОПЕЙСКИЕ ТЕХНОЛОГИИ БЫСТРОГО КАЧЕСТВЕННОГО ОБСЛУЖИВАНИЯ</a:t>
            </a:r>
            <a:endParaRPr lang="en-US" dirty="0">
              <a:solidFill>
                <a:schemeClr val="bg1"/>
              </a:solidFill>
            </a:endParaRPr>
          </a:p>
          <a:p>
            <a:pPr marL="342900" lvl="1" indent="-342900">
              <a:lnSpc>
                <a:spcPct val="120000"/>
              </a:lnSpc>
              <a:buClrTx/>
              <a:buFont typeface="Wingdings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КОНКУРЕНТНАЯ, ФИКСИРОВАННАЯ ЦЕНА НА УСЛУГИ – СТОИМОСТЬ УСЛУГИ ВКЛЮЧАЕТ РАБОТУ И ЗАПЧАСТИ</a:t>
            </a:r>
            <a:endParaRPr lang="en-US" dirty="0">
              <a:solidFill>
                <a:schemeClr val="bg1"/>
              </a:solidFill>
            </a:endParaRPr>
          </a:p>
          <a:p>
            <a:pPr marL="342900" lvl="1" indent="-342900">
              <a:lnSpc>
                <a:spcPct val="120000"/>
              </a:lnSpc>
              <a:buClrTx/>
              <a:buFont typeface="Wingdings" charset="2"/>
              <a:buChar char="Ø"/>
            </a:pPr>
            <a:r>
              <a:rPr lang="ru-RU" sz="2000" dirty="0">
                <a:solidFill>
                  <a:schemeClr val="bg1"/>
                </a:solidFill>
              </a:rPr>
              <a:t>ПОНЯТНОЕ, ПРОЗРАЧНОЕ  ЦЕНООБРАЗОВАНИЕ </a:t>
            </a:r>
            <a:endParaRPr lang="en-US" sz="2000" dirty="0">
              <a:solidFill>
                <a:schemeClr val="bg1"/>
              </a:solidFill>
            </a:endParaRPr>
          </a:p>
          <a:p>
            <a:pPr marL="342900" lvl="1" indent="-342900">
              <a:lnSpc>
                <a:spcPct val="120000"/>
              </a:lnSpc>
              <a:buClrTx/>
              <a:buFont typeface="Wingdings" charset="2"/>
              <a:buChar char="Ø"/>
            </a:pPr>
            <a:r>
              <a:rPr lang="ru-RU" sz="2000" dirty="0">
                <a:solidFill>
                  <a:schemeClr val="bg1"/>
                </a:solidFill>
              </a:rPr>
              <a:t>ГАРАНТИЯ</a:t>
            </a:r>
            <a:endParaRPr lang="en-US" dirty="0">
              <a:solidFill>
                <a:schemeClr val="bg1"/>
              </a:solidFill>
            </a:endParaRPr>
          </a:p>
          <a:p>
            <a:pPr marL="342900" lvl="1" indent="-342900">
              <a:lnSpc>
                <a:spcPct val="120000"/>
              </a:lnSpc>
              <a:buClrTx/>
              <a:buFont typeface="Wingdings" charset="2"/>
              <a:buChar char="Ø"/>
            </a:pPr>
            <a:r>
              <a:rPr lang="ru-RU" sz="2000" dirty="0">
                <a:solidFill>
                  <a:schemeClr val="bg1"/>
                </a:solidFill>
              </a:rPr>
              <a:t>УДОБНАЯ ЗАПИСЬ НА РЕМОНТ</a:t>
            </a:r>
            <a:endParaRPr lang="en-US" sz="2000" dirty="0">
              <a:solidFill>
                <a:schemeClr val="bg1"/>
              </a:solidFill>
            </a:endParaRPr>
          </a:p>
          <a:p>
            <a:pPr marL="342900" lvl="1" indent="-342900">
              <a:lnSpc>
                <a:spcPct val="120000"/>
              </a:lnSpc>
              <a:buClrTx/>
              <a:buFont typeface="Wingdings" charset="2"/>
              <a:buChar char="Ø"/>
            </a:pPr>
            <a:r>
              <a:rPr lang="ru-RU" sz="2000" dirty="0">
                <a:solidFill>
                  <a:schemeClr val="bg1"/>
                </a:solidFill>
              </a:rPr>
              <a:t>ДЕЛАЕМ ТОЛЬКО ТО ЧТО КЛИЕНТУ НУЖНО</a:t>
            </a:r>
            <a:endParaRPr lang="en-US" sz="2000" dirty="0">
              <a:solidFill>
                <a:schemeClr val="bg1"/>
              </a:solidFill>
            </a:endParaRPr>
          </a:p>
          <a:p>
            <a:pPr marL="342900" lvl="1" indent="-342900">
              <a:lnSpc>
                <a:spcPct val="120000"/>
              </a:lnSpc>
              <a:buClrTx/>
              <a:buFont typeface="Wingdings" charset="2"/>
              <a:buChar char="Ø"/>
            </a:pPr>
            <a:r>
              <a:rPr lang="ru-RU" sz="2000" dirty="0">
                <a:solidFill>
                  <a:schemeClr val="bg1"/>
                </a:solidFill>
              </a:rPr>
              <a:t>БЕСПЛАТНАЯ ДИАГНОСТИКА ДЛЯ ОПРЕДЕЛЕНИЯ    НЕИСПРАВНОСТИ</a:t>
            </a:r>
          </a:p>
          <a:p>
            <a:pPr marL="342900" lvl="1" indent="-342900">
              <a:lnSpc>
                <a:spcPct val="120000"/>
              </a:lnSpc>
              <a:buClrTx/>
              <a:buFont typeface="Wingdings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ПЛАНИРОВАНИЕ БУДУЩИХ НЕОБХОИМЫХ РАБОТ ВМЕСТЕ С КЛИЕНТОМ ПО РЕЗУЛЬТАТАМ ДИАГНОСТИК</a:t>
            </a:r>
            <a:endParaRPr lang="ru-RU" sz="2000" dirty="0">
              <a:solidFill>
                <a:schemeClr val="bg1"/>
              </a:solidFill>
            </a:endParaRPr>
          </a:p>
          <a:p>
            <a:pPr marL="342900" lvl="1" indent="-342900">
              <a:lnSpc>
                <a:spcPct val="120000"/>
              </a:lnSpc>
              <a:buClrTx/>
              <a:buFont typeface="Wingdings" charset="2"/>
              <a:buChar char="Ø"/>
            </a:pPr>
            <a:endParaRPr lang="ru-RU" sz="2000" dirty="0">
              <a:solidFill>
                <a:schemeClr val="bg1"/>
              </a:solidFill>
            </a:endParaRPr>
          </a:p>
          <a:p>
            <a:pPr marL="342900" lvl="1" indent="-342900">
              <a:lnSpc>
                <a:spcPct val="120000"/>
              </a:lnSpc>
              <a:buClrTx/>
              <a:buFont typeface="Wingdings" charset="2"/>
              <a:buChar char="Ø"/>
            </a:pPr>
            <a:endParaRPr lang="ru-RU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1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взаимодействия с Франчайзи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F4DA-E224-BD4A-8A04-783EAB5608BE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1066800"/>
            <a:ext cx="263207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Внешнее оформление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2563720"/>
            <a:ext cx="2320925" cy="13573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4745133"/>
            <a:ext cx="1857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низ 9"/>
          <p:cNvSpPr>
            <a:spLocks noChangeArrowheads="1"/>
          </p:cNvSpPr>
          <p:nvPr/>
        </p:nvSpPr>
        <p:spPr bwMode="auto">
          <a:xfrm>
            <a:off x="4024313" y="4022352"/>
            <a:ext cx="619125" cy="5000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Стрелка вниз 10"/>
          <p:cNvSpPr>
            <a:spLocks noChangeArrowheads="1"/>
          </p:cNvSpPr>
          <p:nvPr/>
        </p:nvSpPr>
        <p:spPr bwMode="auto">
          <a:xfrm>
            <a:off x="4024313" y="1787530"/>
            <a:ext cx="619125" cy="571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1470025" y="1352550"/>
            <a:ext cx="1471613" cy="2428875"/>
          </a:xfrm>
          <a:prstGeom prst="curvedRightArrow">
            <a:avLst>
              <a:gd name="adj1" fmla="val 10361"/>
              <a:gd name="adj2" fmla="val 19839"/>
              <a:gd name="adj3" fmla="val 25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computr2"/>
          <p:cNvSpPr>
            <a:spLocks noEditPoints="1" noChangeArrowheads="1"/>
          </p:cNvSpPr>
          <p:nvPr/>
        </p:nvSpPr>
        <p:spPr bwMode="auto">
          <a:xfrm>
            <a:off x="518459" y="2031161"/>
            <a:ext cx="1779587" cy="1143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5649913" y="1281113"/>
            <a:ext cx="1006475" cy="4643437"/>
          </a:xfrm>
          <a:prstGeom prst="curvedLeftArrow">
            <a:avLst>
              <a:gd name="adj1" fmla="val 8160"/>
              <a:gd name="adj2" fmla="val 16272"/>
              <a:gd name="adj3" fmla="val 25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1810224"/>
            <a:ext cx="1510718" cy="17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50900" y="2066925"/>
            <a:ext cx="100647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262673"/>
                </a:solidFill>
              </a:rPr>
              <a:t>IT </a:t>
            </a:r>
            <a:r>
              <a:rPr lang="ru-RU" sz="1200" b="1" dirty="0">
                <a:solidFill>
                  <a:srgbClr val="262673"/>
                </a:solidFill>
              </a:rPr>
              <a:t>система </a:t>
            </a:r>
            <a:r>
              <a:rPr lang="en-US" sz="1200" b="1" dirty="0">
                <a:solidFill>
                  <a:srgbClr val="262673"/>
                </a:solidFill>
              </a:rPr>
              <a:t>OLA</a:t>
            </a:r>
            <a:endParaRPr lang="ru-RU" sz="1200" b="1" dirty="0">
              <a:solidFill>
                <a:srgbClr val="262673"/>
              </a:solidFill>
            </a:endParaRP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3864160" y="2146769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sz="2400" dirty="0">
                <a:latin typeface="Calibri" charset="0"/>
              </a:rPr>
              <a:t>В-то-В</a:t>
            </a: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3864160" y="4331449"/>
            <a:ext cx="162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sz="2400" dirty="0">
                <a:latin typeface="Calibri" charset="0"/>
              </a:rPr>
              <a:t>В-то-С</a:t>
            </a: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3636963" y="3657600"/>
            <a:ext cx="1470025" cy="3381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sz="1600" b="1" dirty="0">
                <a:solidFill>
                  <a:schemeClr val="bg1"/>
                </a:solidFill>
                <a:latin typeface="Calibri" charset="0"/>
              </a:rPr>
              <a:t>Франчайзи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53988" y="3665538"/>
            <a:ext cx="30956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sz="1600" dirty="0">
                <a:latin typeface="Book Antiqua" charset="0"/>
              </a:rPr>
              <a:t>Управляет:</a:t>
            </a:r>
          </a:p>
          <a:p>
            <a:pPr eaLnBrk="1" hangingPunct="1">
              <a:buFontTx/>
              <a:buChar char="-"/>
            </a:pPr>
            <a:r>
              <a:rPr lang="ru-RU" sz="1600" dirty="0">
                <a:latin typeface="Book Antiqua" charset="0"/>
              </a:rPr>
              <a:t> Розничными продажами</a:t>
            </a:r>
          </a:p>
          <a:p>
            <a:pPr eaLnBrk="1" hangingPunct="1">
              <a:buFontTx/>
              <a:buChar char="-"/>
            </a:pPr>
            <a:r>
              <a:rPr lang="ru-RU" sz="1600" dirty="0">
                <a:latin typeface="Book Antiqua" charset="0"/>
              </a:rPr>
              <a:t> Единой клиентской базой </a:t>
            </a:r>
          </a:p>
          <a:p>
            <a:pPr eaLnBrk="1" hangingPunct="1">
              <a:buFontTx/>
              <a:buChar char="-"/>
            </a:pPr>
            <a:r>
              <a:rPr lang="ru-RU" sz="1600" dirty="0">
                <a:latin typeface="Book Antiqua" charset="0"/>
              </a:rPr>
              <a:t> Складским запасом</a:t>
            </a:r>
          </a:p>
          <a:p>
            <a:pPr eaLnBrk="1" hangingPunct="1">
              <a:buFontTx/>
              <a:buChar char="-"/>
            </a:pPr>
            <a:r>
              <a:rPr lang="ru-RU" sz="1600" dirty="0">
                <a:latin typeface="Book Antiqua" charset="0"/>
              </a:rPr>
              <a:t> Подбором запасных частей по оригинальным каталогам ОЕМ</a:t>
            </a:r>
          </a:p>
          <a:p>
            <a:pPr eaLnBrk="1" hangingPunct="1">
              <a:buFontTx/>
              <a:buChar char="-"/>
            </a:pPr>
            <a:r>
              <a:rPr lang="ru-RU" sz="1600" dirty="0">
                <a:latin typeface="Book Antiqua" charset="0"/>
              </a:rPr>
              <a:t> Планированием загрузки</a:t>
            </a:r>
          </a:p>
          <a:p>
            <a:pPr eaLnBrk="1" hangingPunct="1">
              <a:buFontTx/>
              <a:buChar char="-"/>
            </a:pPr>
            <a:r>
              <a:rPr lang="ru-RU" sz="1600" dirty="0">
                <a:latin typeface="Book Antiqua" charset="0"/>
              </a:rPr>
              <a:t> Взаимоотношениями с клиентами</a:t>
            </a: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5649912" y="3657600"/>
            <a:ext cx="349408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sz="1600" dirty="0">
                <a:latin typeface="Book Antiqua" charset="0"/>
              </a:rPr>
              <a:t>Управляет:</a:t>
            </a:r>
          </a:p>
          <a:p>
            <a:pPr eaLnBrk="1" hangingPunct="1">
              <a:buFontTx/>
              <a:buChar char="-"/>
            </a:pPr>
            <a:r>
              <a:rPr lang="ru-RU" sz="1600" dirty="0">
                <a:latin typeface="Book Antiqua" charset="0"/>
              </a:rPr>
              <a:t> Продвижением услуг БС</a:t>
            </a:r>
          </a:p>
          <a:p>
            <a:pPr eaLnBrk="1" hangingPunct="1">
              <a:buFontTx/>
              <a:buChar char="-"/>
            </a:pPr>
            <a:r>
              <a:rPr lang="ru-RU" sz="1600" dirty="0">
                <a:latin typeface="Book Antiqua" charset="0"/>
              </a:rPr>
              <a:t> Соблюдением стандартов обслуживания БС</a:t>
            </a:r>
          </a:p>
          <a:p>
            <a:pPr eaLnBrk="1" hangingPunct="1">
              <a:buFontTx/>
              <a:buChar char="-"/>
            </a:pPr>
            <a:r>
              <a:rPr lang="ru-RU" sz="1600" dirty="0">
                <a:latin typeface="Book Antiqua" charset="0"/>
              </a:rPr>
              <a:t> Соблюдением ценообразования</a:t>
            </a:r>
          </a:p>
          <a:p>
            <a:pPr eaLnBrk="1" hangingPunct="1">
              <a:buFontTx/>
              <a:buChar char="-"/>
            </a:pPr>
            <a:r>
              <a:rPr lang="ru-RU" sz="1600" dirty="0">
                <a:latin typeface="Book Antiqua" charset="0"/>
              </a:rPr>
              <a:t> Обучением персонала СТО </a:t>
            </a:r>
          </a:p>
          <a:p>
            <a:pPr eaLnBrk="1" hangingPunct="1">
              <a:buFontTx/>
              <a:buChar char="-"/>
            </a:pPr>
            <a:r>
              <a:rPr lang="ru-RU" sz="1600" dirty="0">
                <a:latin typeface="Book Antiqua" charset="0"/>
              </a:rPr>
              <a:t> Технологиями продаж</a:t>
            </a:r>
          </a:p>
          <a:p>
            <a:pPr eaLnBrk="1" hangingPunct="1">
              <a:buFontTx/>
              <a:buChar char="-"/>
            </a:pPr>
            <a:r>
              <a:rPr lang="ru-RU" sz="1600" dirty="0">
                <a:latin typeface="Book Antiqua" charset="0"/>
              </a:rPr>
              <a:t> </a:t>
            </a:r>
            <a:r>
              <a:rPr lang="ru-RU" sz="1600" dirty="0" err="1">
                <a:latin typeface="Book Antiqua" charset="0"/>
              </a:rPr>
              <a:t>Конкурентностью</a:t>
            </a:r>
            <a:r>
              <a:rPr lang="ru-RU" sz="1600" dirty="0">
                <a:latin typeface="Book Antiqua" charset="0"/>
              </a:rPr>
              <a:t> услуг БС</a:t>
            </a:r>
          </a:p>
          <a:p>
            <a:pPr eaLnBrk="1" hangingPunct="1">
              <a:buFontTx/>
              <a:buChar char="-"/>
            </a:pPr>
            <a:r>
              <a:rPr lang="ru-RU" sz="1600" dirty="0">
                <a:latin typeface="Book Antiqua" charset="0"/>
              </a:rPr>
              <a:t> Прибыльностью услуг БС и привлекательностью условий поставки </a:t>
            </a:r>
            <a:r>
              <a:rPr lang="ru-RU" sz="1600" dirty="0" err="1">
                <a:latin typeface="Book Antiqua" charset="0"/>
              </a:rPr>
              <a:t>зч</a:t>
            </a:r>
            <a:r>
              <a:rPr lang="ru-RU" sz="1600" dirty="0">
                <a:latin typeface="Book Antiqua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7006" y="194436"/>
            <a:ext cx="3674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+mj-lt"/>
              </a:rPr>
              <a:t>БС – Это Франшиза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00813" y="1445225"/>
            <a:ext cx="188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Персонал БС</a:t>
            </a:r>
          </a:p>
        </p:txBody>
      </p:sp>
    </p:spTree>
    <p:extLst>
      <p:ext uri="{BB962C8B-B14F-4D97-AF65-F5344CB8AC3E}">
        <p14:creationId xmlns:p14="http://schemas.microsoft.com/office/powerpoint/2010/main" val="2890026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29208" y="0"/>
            <a:ext cx="8229600" cy="571500"/>
          </a:xfrm>
        </p:spPr>
        <p:txBody>
          <a:bodyPr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Форматы сотрудничества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044" y="1082899"/>
            <a:ext cx="417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Дилерский формат (Тула)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39233" y="1067247"/>
            <a:ext cx="379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Шинный центр (Владивосток)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131" y="3819521"/>
            <a:ext cx="4299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Формат НСТО Белый Сервис  (Омск)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60564" y="3816472"/>
            <a:ext cx="40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Малый формат  (Калуга)</a:t>
            </a:r>
          </a:p>
        </p:txBody>
      </p:sp>
      <p:pic>
        <p:nvPicPr>
          <p:cNvPr id="12292" name="Picture 4" descr="C:\Users\Дмитрий\AppData\Local\Microsoft\Windows\Temporary Internet Files\Content.Outlook\OA4N284Q\IMG_2431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44" y="4163331"/>
            <a:ext cx="3743400" cy="210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036" y="1662806"/>
            <a:ext cx="36703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Дмитрий\AppData\Local\Microsoft\Windows\Temporary Internet Files\Content.Outlook\OA4N284Q\IMG_499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44" y="1652258"/>
            <a:ext cx="3743400" cy="208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Дмитрий\AppData\Local\Microsoft\Windows\Temporary Internet Files\Content.Outlook\OA4N284Q\IMG_87510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036" y="4185804"/>
            <a:ext cx="3670300" cy="207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712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67"/>
            <a:ext cx="8229600" cy="462933"/>
          </a:xfrm>
        </p:spPr>
        <p:txBody>
          <a:bodyPr/>
          <a:lstStyle/>
          <a:p>
            <a:r>
              <a:rPr lang="ru-RU" sz="2000" dirty="0"/>
              <a:t>Минимальные требования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216" y="603504"/>
            <a:ext cx="8229600" cy="4624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000" dirty="0"/>
          </a:p>
          <a:p>
            <a:r>
              <a:rPr lang="ru-RU" sz="2000" dirty="0"/>
              <a:t>СТО располагается в населенном пункте с мин 100 000 жителей</a:t>
            </a:r>
          </a:p>
          <a:p>
            <a:pPr marL="0" indent="0">
              <a:buNone/>
            </a:pPr>
            <a:endParaRPr lang="ru-RU" sz="2000" dirty="0"/>
          </a:p>
          <a:p>
            <a:r>
              <a:rPr lang="ru-RU" sz="2000" dirty="0"/>
              <a:t>СТО – имеет площадь от 250 </a:t>
            </a:r>
            <a:r>
              <a:rPr lang="ru-RU" sz="2000" dirty="0" err="1"/>
              <a:t>кв.м</a:t>
            </a:r>
            <a:r>
              <a:rPr lang="ru-RU" sz="2000" dirty="0"/>
              <a:t> до 400 </a:t>
            </a:r>
            <a:r>
              <a:rPr lang="ru-RU" sz="2000" dirty="0" err="1"/>
              <a:t>кв.м</a:t>
            </a:r>
            <a:r>
              <a:rPr lang="ru-RU" sz="2000" dirty="0"/>
              <a:t> </a:t>
            </a:r>
          </a:p>
          <a:p>
            <a:pPr marL="0" indent="0">
              <a:buNone/>
            </a:pPr>
            <a:endParaRPr lang="ru-RU" sz="2000" dirty="0"/>
          </a:p>
          <a:p>
            <a:r>
              <a:rPr lang="ru-RU" sz="2000" dirty="0"/>
              <a:t>Наличие  4-ех постов, включая сход развал</a:t>
            </a:r>
          </a:p>
          <a:p>
            <a:pPr marL="0" indent="0">
              <a:buNone/>
            </a:pPr>
            <a:endParaRPr lang="ru-RU" sz="2000" dirty="0"/>
          </a:p>
          <a:p>
            <a:r>
              <a:rPr lang="ru-RU" sz="2000" dirty="0"/>
              <a:t>Высота </a:t>
            </a:r>
            <a:r>
              <a:rPr lang="ru-RU" sz="2000" dirty="0" err="1"/>
              <a:t>ремзоны</a:t>
            </a:r>
            <a:r>
              <a:rPr lang="ru-RU" sz="2000" dirty="0"/>
              <a:t> – 4.5 м</a:t>
            </a:r>
          </a:p>
          <a:p>
            <a:pPr marL="0" indent="0">
              <a:buNone/>
            </a:pPr>
            <a:endParaRPr lang="ru-RU" sz="2000" dirty="0"/>
          </a:p>
          <a:p>
            <a:r>
              <a:rPr lang="ru-RU" sz="2000" dirty="0"/>
              <a:t>Наличие квалифицированного персонала с опытом обслуживания иномарок (предпочтителен опыт работы у официального дилера)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ru-RU" sz="1600" dirty="0"/>
              <a:t>подробнее условия изложены на сайте </a:t>
            </a:r>
            <a:r>
              <a:rPr lang="en-US" sz="1600" dirty="0"/>
              <a:t> </a:t>
            </a:r>
            <a:r>
              <a:rPr lang="en-US" sz="2000" dirty="0">
                <a:hlinkClick r:id="rId2"/>
              </a:rPr>
              <a:t>www.beliyservice.ru</a:t>
            </a:r>
            <a:r>
              <a:rPr lang="en-US" sz="2000" dirty="0"/>
              <a:t>   </a:t>
            </a:r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1D02-286B-7A42-8631-55D670590F5C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75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67"/>
            <a:ext cx="8229600" cy="462933"/>
          </a:xfrm>
        </p:spPr>
        <p:txBody>
          <a:bodyPr/>
          <a:lstStyle/>
          <a:p>
            <a:r>
              <a:rPr lang="ru-RU" sz="2000" dirty="0"/>
              <a:t>Условия  вступления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899" y="555878"/>
            <a:ext cx="8500917" cy="5904689"/>
          </a:xfrm>
        </p:spPr>
        <p:txBody>
          <a:bodyPr>
            <a:normAutofit fontScale="25000" lnSpcReduction="20000"/>
          </a:bodyPr>
          <a:lstStyle/>
          <a:p>
            <a:pPr marL="0" indent="0" fontAlgn="ctr">
              <a:buNone/>
            </a:pPr>
            <a:r>
              <a:rPr lang="ru-RU" sz="5600" dirty="0"/>
              <a:t>Разовый Вступительный платеж - 400 000 </a:t>
            </a:r>
            <a:r>
              <a:rPr lang="ru-RU" sz="5600" dirty="0" err="1"/>
              <a:t>руб</a:t>
            </a:r>
            <a:endParaRPr lang="ru-RU" sz="5600" dirty="0"/>
          </a:p>
          <a:p>
            <a:pPr marL="0" indent="0" fontAlgn="ctr">
              <a:buNone/>
            </a:pPr>
            <a:r>
              <a:rPr lang="ru-RU" sz="5600" dirty="0"/>
              <a:t>На стоимость вступительного платежа и внешнего оформления предоставляется </a:t>
            </a:r>
            <a:r>
              <a:rPr lang="ru-RU" sz="5600" dirty="0" err="1"/>
              <a:t>инвестконтракт</a:t>
            </a:r>
            <a:r>
              <a:rPr lang="ru-RU" sz="5600" dirty="0"/>
              <a:t>!</a:t>
            </a:r>
            <a:br>
              <a:rPr lang="ru-RU" sz="5600" dirty="0"/>
            </a:br>
            <a:r>
              <a:rPr lang="ru-RU" sz="5600" dirty="0"/>
              <a:t>Ежемесячный лицензионный платеж - 2% от оборота </a:t>
            </a:r>
          </a:p>
          <a:p>
            <a:pPr marL="0" indent="0" fontAlgn="ctr">
              <a:buNone/>
            </a:pPr>
            <a:r>
              <a:rPr lang="ru-RU" sz="4800" b="1" dirty="0"/>
              <a:t>Вы получаете</a:t>
            </a:r>
            <a:r>
              <a:rPr lang="ru-RU" sz="7200" b="1" dirty="0"/>
              <a:t>:</a:t>
            </a:r>
          </a:p>
          <a:p>
            <a:pPr fontAlgn="t"/>
            <a:r>
              <a:rPr lang="ru-RU" sz="4800" dirty="0"/>
              <a:t>1. </a:t>
            </a:r>
            <a:r>
              <a:rPr lang="ru-RU" sz="4800" b="1" dirty="0"/>
              <a:t>Уникальные технологии привлечения и удержания клиентов</a:t>
            </a:r>
          </a:p>
          <a:p>
            <a:pPr fontAlgn="t"/>
            <a:r>
              <a:rPr lang="ru-RU" sz="4800" b="1" dirty="0"/>
              <a:t>2. Уникальное ценообразование – прайс лист услуг (</a:t>
            </a:r>
            <a:r>
              <a:rPr lang="ru-RU" sz="4800" b="1" dirty="0" err="1"/>
              <a:t>работа+зч</a:t>
            </a:r>
            <a:r>
              <a:rPr lang="ru-RU" sz="4800" b="1" dirty="0"/>
              <a:t>) на каждый </a:t>
            </a:r>
            <a:r>
              <a:rPr lang="ru-RU" sz="4800" b="1" dirty="0" err="1"/>
              <a:t>ам</a:t>
            </a:r>
            <a:endParaRPr lang="ru-RU" sz="4800" b="1" dirty="0"/>
          </a:p>
          <a:p>
            <a:pPr fontAlgn="t"/>
            <a:r>
              <a:rPr lang="ru-RU" sz="4800" b="1" dirty="0"/>
              <a:t>3. Льготные цены и условия поставки запасных частей, масел и аксессуаров,   обеспечивающие высокую рентабельность услуг БС </a:t>
            </a:r>
          </a:p>
          <a:p>
            <a:pPr fontAlgn="t"/>
            <a:r>
              <a:rPr lang="ru-RU" sz="4800" b="1" dirty="0"/>
              <a:t>4. Бизнес план и модель управления СТО с бизнес процессами «Белый Сервис»</a:t>
            </a:r>
          </a:p>
          <a:p>
            <a:pPr fontAlgn="t"/>
            <a:r>
              <a:rPr lang="ru-RU" sz="4800" b="1" dirty="0"/>
              <a:t>5. Уникальную программу «ОЛА», которая  обеспечивает:</a:t>
            </a:r>
          </a:p>
          <a:p>
            <a:pPr fontAlgn="t"/>
            <a:r>
              <a:rPr lang="ru-RU" sz="4800" b="1" dirty="0"/>
              <a:t>- ценообразование, стоимость услуг =работа +</a:t>
            </a:r>
            <a:r>
              <a:rPr lang="ru-RU" sz="4800" b="1" dirty="0" err="1"/>
              <a:t>зч</a:t>
            </a:r>
            <a:r>
              <a:rPr lang="ru-RU" sz="4800" b="1" dirty="0"/>
              <a:t>;</a:t>
            </a:r>
          </a:p>
          <a:p>
            <a:pPr fontAlgn="t"/>
            <a:r>
              <a:rPr lang="ru-RU" sz="4800" b="1" dirty="0"/>
              <a:t>- планировщик загрузки;</a:t>
            </a:r>
          </a:p>
          <a:p>
            <a:pPr fontAlgn="t"/>
            <a:r>
              <a:rPr lang="ru-RU" sz="4800" b="1" dirty="0"/>
              <a:t>- подбор з/ч (оригинальные каталоги ОЕМ);</a:t>
            </a:r>
          </a:p>
          <a:p>
            <a:pPr fontAlgn="t"/>
            <a:r>
              <a:rPr lang="ru-RU" sz="4800" b="1" dirty="0"/>
              <a:t>- выбор поставщика з/ч по наилучшей цене;</a:t>
            </a:r>
          </a:p>
          <a:p>
            <a:pPr fontAlgn="t"/>
            <a:r>
              <a:rPr lang="ru-RU" sz="4800" b="1" dirty="0"/>
              <a:t>- полная интеграция с 1С8;</a:t>
            </a:r>
          </a:p>
          <a:p>
            <a:pPr fontAlgn="t"/>
            <a:r>
              <a:rPr lang="ru-RU" sz="4800" b="1" dirty="0"/>
              <a:t>- имеет уникальный блок CRM;</a:t>
            </a:r>
          </a:p>
          <a:p>
            <a:pPr fontAlgn="t"/>
            <a:r>
              <a:rPr lang="ru-RU" sz="4800" b="1" dirty="0"/>
              <a:t>- смс информирование клиентов при наступлении определенного события;</a:t>
            </a:r>
          </a:p>
          <a:p>
            <a:pPr fontAlgn="t"/>
            <a:r>
              <a:rPr lang="ru-RU" sz="4800" b="1" dirty="0"/>
              <a:t>- расчет заработанной платы; </a:t>
            </a:r>
          </a:p>
          <a:p>
            <a:pPr fontAlgn="t"/>
            <a:r>
              <a:rPr lang="ru-RU" sz="4800" b="1" dirty="0"/>
              <a:t>6. Клиентский трафик с Федерального сайта и Мобильного приложения</a:t>
            </a:r>
          </a:p>
          <a:p>
            <a:pPr fontAlgn="t"/>
            <a:r>
              <a:rPr lang="ru-RU" sz="4800" b="1" dirty="0"/>
              <a:t>7. Запись клиентов через Федеральный контакт-цент 8 800 707-51-40</a:t>
            </a:r>
          </a:p>
          <a:p>
            <a:pPr fontAlgn="t"/>
            <a:r>
              <a:rPr lang="ru-RU" sz="4800" b="1" dirty="0"/>
              <a:t>8. Штатное расписание и помесячная мотивация персонала </a:t>
            </a:r>
          </a:p>
          <a:p>
            <a:pPr fontAlgn="t"/>
            <a:r>
              <a:rPr lang="ru-RU" sz="4800" b="1" dirty="0"/>
              <a:t>9. Обучение персонала ноу хау Белый Сервис  (2-а дня г. Москва), курсы повышения квалификации для мастеров-приемщиков и диагностов</a:t>
            </a:r>
          </a:p>
          <a:p>
            <a:pPr fontAlgn="t"/>
            <a:r>
              <a:rPr lang="ru-RU" sz="4800" b="1" dirty="0"/>
              <a:t>10. Участие в партнерских программах лояльности: Спасибо от Сбербанка, Семейная команда (Роснефть)</a:t>
            </a:r>
          </a:p>
          <a:p>
            <a:pPr fontAlgn="t"/>
            <a:r>
              <a:rPr lang="ru-RU" sz="4800" b="1" dirty="0"/>
              <a:t>11. Обслуживание корпоративных парков</a:t>
            </a:r>
          </a:p>
          <a:p>
            <a:pPr fontAlgn="t"/>
            <a:r>
              <a:rPr lang="ru-RU" sz="4800" b="1" dirty="0"/>
              <a:t>12. Дизайн макеты для внешнего и внутреннего оформления</a:t>
            </a:r>
          </a:p>
          <a:p>
            <a:pPr fontAlgn="t"/>
            <a:r>
              <a:rPr lang="ru-RU" sz="4800" b="1" dirty="0"/>
              <a:t>13. Рекламную кампанию в Яндекс </a:t>
            </a:r>
            <a:r>
              <a:rPr lang="ru-RU" sz="4800" b="1" dirty="0" err="1"/>
              <a:t>директе</a:t>
            </a:r>
            <a:endParaRPr lang="ru-RU" sz="4800" b="1" dirty="0"/>
          </a:p>
          <a:p>
            <a:pPr fontAlgn="t"/>
            <a:r>
              <a:rPr lang="ru-RU" sz="4800" b="1" dirty="0"/>
              <a:t>14. Льготную ставку по </a:t>
            </a:r>
            <a:r>
              <a:rPr lang="ru-RU" sz="4800" b="1" dirty="0" err="1"/>
              <a:t>эквайрингу</a:t>
            </a:r>
            <a:r>
              <a:rPr lang="ru-RU" sz="4800" b="1" dirty="0"/>
              <a:t> от СБЕРБАНКА – 1,6%</a:t>
            </a:r>
          </a:p>
          <a:p>
            <a:pPr fontAlgn="t"/>
            <a:r>
              <a:rPr lang="ru-RU" sz="4800" b="1" dirty="0"/>
              <a:t>15. Льготные цены на приобретение оборудования </a:t>
            </a:r>
          </a:p>
          <a:p>
            <a:pPr fontAlgn="t"/>
            <a:r>
              <a:rPr lang="ru-RU" sz="4800" b="1" dirty="0"/>
              <a:t>16. Собственная программа помощи на дорогах</a:t>
            </a:r>
          </a:p>
          <a:p>
            <a:pPr fontAlgn="t"/>
            <a:r>
              <a:rPr lang="ru-RU" sz="4800" b="1" dirty="0"/>
              <a:t>17. Льготный условия открытия расчетного счета</a:t>
            </a:r>
          </a:p>
          <a:p>
            <a:pPr marL="0" indent="0" fontAlgn="t">
              <a:buNone/>
            </a:pPr>
            <a:endParaRPr lang="ru-RU" sz="4800" b="1" dirty="0"/>
          </a:p>
          <a:p>
            <a:pPr fontAlgn="t"/>
            <a:endParaRPr lang="ru-RU" sz="4800" b="1" dirty="0"/>
          </a:p>
          <a:p>
            <a:endParaRPr lang="ru-RU" sz="6400" dirty="0"/>
          </a:p>
          <a:p>
            <a:endParaRPr lang="ru-RU" sz="6400" dirty="0"/>
          </a:p>
          <a:p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1D02-286B-7A42-8631-55D670590F5C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226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76656"/>
            <a:ext cx="8531352" cy="658368"/>
          </a:xfrm>
        </p:spPr>
        <p:txBody>
          <a:bodyPr/>
          <a:lstStyle/>
          <a:p>
            <a:r>
              <a:rPr lang="ru-RU" sz="1800" dirty="0"/>
              <a:t>Сервисные книжки – надежный инструмент удержания клиента. При смене владельца</a:t>
            </a:r>
            <a:br>
              <a:rPr lang="ru-RU" sz="1800" dirty="0"/>
            </a:br>
            <a:r>
              <a:rPr lang="ru-RU" sz="1800" dirty="0"/>
              <a:t>автомобиля – сервисная книжка останется с автомобилем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1D02-286B-7A42-8631-55D670590F5C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89" y="1335024"/>
            <a:ext cx="2176272" cy="163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592" y="82296"/>
            <a:ext cx="686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Уникальные инструменты привлечения клиентов и удержания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8573" y="1869121"/>
            <a:ext cx="4553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Федеральная бонусная программа лояльности с начислением  и списание бонусов по всей сети.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7843">
            <a:off x="2991901" y="3208951"/>
            <a:ext cx="2142557" cy="302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9729">
            <a:off x="2493373" y="3206535"/>
            <a:ext cx="1972768" cy="278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1887">
            <a:off x="2489928" y="3483456"/>
            <a:ext cx="1979658" cy="279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44373" y="4425696"/>
            <a:ext cx="3570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Диагностические формы –</a:t>
            </a:r>
          </a:p>
          <a:p>
            <a:r>
              <a:rPr lang="ru-RU" dirty="0"/>
              <a:t>Уникальный инструмент планирования будущих работ клиента </a:t>
            </a:r>
          </a:p>
        </p:txBody>
      </p:sp>
    </p:spTree>
    <p:extLst>
      <p:ext uri="{BB962C8B-B14F-4D97-AF65-F5344CB8AC3E}">
        <p14:creationId xmlns:p14="http://schemas.microsoft.com/office/powerpoint/2010/main" val="3145389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DF08-86BA-D74D-8442-155DB4A82FC6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5" name="Название 1"/>
          <p:cNvSpPr>
            <a:spLocks noGrp="1"/>
          </p:cNvSpPr>
          <p:nvPr>
            <p:ph type="title"/>
          </p:nvPr>
        </p:nvSpPr>
        <p:spPr>
          <a:xfrm>
            <a:off x="831382" y="70466"/>
            <a:ext cx="8229600" cy="462933"/>
          </a:xfrm>
        </p:spPr>
        <p:txBody>
          <a:bodyPr/>
          <a:lstStyle/>
          <a:p>
            <a:r>
              <a:rPr lang="ru-RU" sz="2000" dirty="0"/>
              <a:t>Мобильное приложение БЕЛЫЙ СЕРВИС</a:t>
            </a:r>
          </a:p>
        </p:txBody>
      </p:sp>
      <p:pic>
        <p:nvPicPr>
          <p:cNvPr id="1026" name="Picture 2" descr="C:\Users\Дмитрий\AppData\Local\Microsoft\Windows\Temporary Internet Files\Content.Outlook\OA4N284Q\Screenshot_20180917-222451_Белый Сервис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425452"/>
            <a:ext cx="1714499" cy="357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митрий\AppData\Local\Microsoft\Windows\Temporary Internet Files\Content.Outlook\OA4N284Q\Screenshot_20180917-222553_Белый Сервис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655" y="2425452"/>
            <a:ext cx="1793603" cy="358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7408" y="805993"/>
            <a:ext cx="1597882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/>
              <a:t>Показывает количество накопленных бонусов.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/>
              <a:t>Удерживает клиентов.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/>
              <a:t>Информирует об акциях.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56186" y="805993"/>
            <a:ext cx="1734837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/>
              <a:t>Информирует о местонахождении СТО.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/>
              <a:t>Позволяет быстро записаться. </a:t>
            </a:r>
          </a:p>
          <a:p>
            <a:endParaRPr lang="ru-RU" sz="11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11655" y="804622"/>
            <a:ext cx="1793603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100" b="1" dirty="0"/>
              <a:t>Сохраняет историю обслуживания</a:t>
            </a:r>
          </a:p>
        </p:txBody>
      </p:sp>
      <p:pic>
        <p:nvPicPr>
          <p:cNvPr id="2" name="Picture 2" descr="C:\Users\Дмитрий\AppData\Local\Microsoft\Windows\Temporary Internet Files\Content.Outlook\OA4N284Q\Screenshot_20180920-124259_Белый Сервис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88" y="2425452"/>
            <a:ext cx="1734837" cy="356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Дмитрий\AppData\Local\Microsoft\Windows\Temporary Internet Files\Content.Outlook\OA4N284Q\Screenshot_20180920-124353_Белый Сервис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4" y="2422477"/>
            <a:ext cx="1745415" cy="358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99014" y="805993"/>
            <a:ext cx="1734837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/>
              <a:t>Привлекает новых клиентов</a:t>
            </a:r>
          </a:p>
        </p:txBody>
      </p:sp>
    </p:spTree>
    <p:extLst>
      <p:ext uri="{BB962C8B-B14F-4D97-AF65-F5344CB8AC3E}">
        <p14:creationId xmlns:p14="http://schemas.microsoft.com/office/powerpoint/2010/main" val="1516125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2933"/>
          </a:xfrm>
        </p:spPr>
        <p:txBody>
          <a:bodyPr/>
          <a:lstStyle/>
          <a:p>
            <a:r>
              <a:rPr lang="ru-RU" sz="2000" dirty="0"/>
              <a:t>Уникальный Функционал Программы ОЛА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1D02-286B-7A42-8631-55D670590F5C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0896" y="628268"/>
            <a:ext cx="854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Программа ОЛА позволяет моментально ответить на вопрос клиента о стоимости услуги и о дате приезда на сервис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" y="1305237"/>
            <a:ext cx="4881345" cy="26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ая выноска 11"/>
          <p:cNvSpPr/>
          <p:nvPr/>
        </p:nvSpPr>
        <p:spPr>
          <a:xfrm>
            <a:off x="5486401" y="1305237"/>
            <a:ext cx="3200399" cy="907611"/>
          </a:xfrm>
          <a:prstGeom prst="wedgeRectCallout">
            <a:avLst>
              <a:gd name="adj1" fmla="val -142550"/>
              <a:gd name="adj2" fmla="val 6381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Моментальное ценообразование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0" y="2501074"/>
            <a:ext cx="4870823" cy="27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ая выноска 18"/>
          <p:cNvSpPr/>
          <p:nvPr/>
        </p:nvSpPr>
        <p:spPr>
          <a:xfrm>
            <a:off x="5638800" y="2501075"/>
            <a:ext cx="3200399" cy="1465808"/>
          </a:xfrm>
          <a:prstGeom prst="wedgeRectCallout">
            <a:avLst>
              <a:gd name="adj1" fmla="val -142550"/>
              <a:gd name="adj2" fmla="val 6381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Подбор </a:t>
            </a:r>
            <a:r>
              <a:rPr lang="ru-RU" b="1" dirty="0" err="1">
                <a:solidFill>
                  <a:srgbClr val="FF0000"/>
                </a:solidFill>
              </a:rPr>
              <a:t>зч</a:t>
            </a:r>
            <a:r>
              <a:rPr lang="ru-RU" b="1" dirty="0">
                <a:solidFill>
                  <a:srgbClr val="FF0000"/>
                </a:solidFill>
              </a:rPr>
              <a:t> через ОЕМ каталоги, справочник </a:t>
            </a:r>
            <a:r>
              <a:rPr lang="ru-RU" b="1" dirty="0" err="1">
                <a:solidFill>
                  <a:srgbClr val="FF0000"/>
                </a:solidFill>
              </a:rPr>
              <a:t>Техдок</a:t>
            </a:r>
            <a:r>
              <a:rPr lang="ru-RU" b="1" dirty="0">
                <a:solidFill>
                  <a:srgbClr val="FF0000"/>
                </a:solidFill>
              </a:rPr>
              <a:t>, по услуге и автомобилю. Показ остатков на складе СТО.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0" y="4118356"/>
            <a:ext cx="4051389" cy="227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ая выноска 20"/>
          <p:cNvSpPr/>
          <p:nvPr/>
        </p:nvSpPr>
        <p:spPr>
          <a:xfrm>
            <a:off x="5295989" y="4787153"/>
            <a:ext cx="3581221" cy="1425388"/>
          </a:xfrm>
          <a:prstGeom prst="wedgeRectCallout">
            <a:avLst>
              <a:gd name="adj1" fmla="val -154566"/>
              <a:gd name="adj2" fmla="val -287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При отсутствии </a:t>
            </a:r>
            <a:r>
              <a:rPr lang="ru-RU" b="1" dirty="0" err="1">
                <a:solidFill>
                  <a:srgbClr val="FF0000"/>
                </a:solidFill>
              </a:rPr>
              <a:t>зч</a:t>
            </a:r>
            <a:r>
              <a:rPr lang="ru-RU" b="1" dirty="0">
                <a:solidFill>
                  <a:srgbClr val="FF0000"/>
                </a:solidFill>
              </a:rPr>
              <a:t> на складе СТО – поиск </a:t>
            </a:r>
            <a:r>
              <a:rPr lang="ru-RU" b="1" dirty="0" err="1">
                <a:solidFill>
                  <a:srgbClr val="FF0000"/>
                </a:solidFill>
              </a:rPr>
              <a:t>зч</a:t>
            </a:r>
            <a:r>
              <a:rPr lang="ru-RU" b="1" dirty="0">
                <a:solidFill>
                  <a:srgbClr val="FF0000"/>
                </a:solidFill>
              </a:rPr>
              <a:t> по наименьшей цене среди нескольких поставщиков</a:t>
            </a:r>
          </a:p>
        </p:txBody>
      </p:sp>
    </p:spTree>
    <p:extLst>
      <p:ext uri="{BB962C8B-B14F-4D97-AF65-F5344CB8AC3E}">
        <p14:creationId xmlns:p14="http://schemas.microsoft.com/office/powerpoint/2010/main" val="1152057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194" y="41378"/>
            <a:ext cx="8229600" cy="462933"/>
          </a:xfrm>
        </p:spPr>
        <p:txBody>
          <a:bodyPr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Уникальный Функционал программы ОЛА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1D02-286B-7A42-8631-55D670590F5C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2555776" y="908720"/>
            <a:ext cx="4340324" cy="907611"/>
          </a:xfrm>
          <a:prstGeom prst="wedgeRectCallout">
            <a:avLst>
              <a:gd name="adj1" fmla="val 37656"/>
              <a:gd name="adj2" fmla="val 680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Интеграция с </a:t>
            </a:r>
            <a:r>
              <a:rPr lang="ru-RU" b="1" dirty="0" err="1">
                <a:solidFill>
                  <a:srgbClr val="FF0000"/>
                </a:solidFill>
              </a:rPr>
              <a:t>Автодата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68085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33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67"/>
            <a:ext cx="8229600" cy="462933"/>
          </a:xfrm>
        </p:spPr>
        <p:txBody>
          <a:bodyPr/>
          <a:lstStyle/>
          <a:p>
            <a:r>
              <a:rPr lang="ru-RU" sz="2000" dirty="0"/>
              <a:t>Уникальный функционал ОЛА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1D02-286B-7A42-8631-55D670590F5C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1" y="588264"/>
            <a:ext cx="4562833" cy="256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160" y="3336673"/>
            <a:ext cx="5215605" cy="293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ая выноска 11"/>
          <p:cNvSpPr/>
          <p:nvPr/>
        </p:nvSpPr>
        <p:spPr>
          <a:xfrm>
            <a:off x="5042648" y="747656"/>
            <a:ext cx="3536576" cy="694944"/>
          </a:xfrm>
          <a:prstGeom prst="wedgeRectCallout">
            <a:avLst>
              <a:gd name="adj1" fmla="val -96364"/>
              <a:gd name="adj2" fmla="val 12192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Администрирование клиентской базы. История заездов клиента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6043401" y="3153605"/>
            <a:ext cx="3039504" cy="694944"/>
          </a:xfrm>
          <a:prstGeom prst="wedgeRectCallout">
            <a:avLst>
              <a:gd name="adj1" fmla="val -74592"/>
              <a:gd name="adj2" fmla="val 1535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Управление складскими остатками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324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64371"/>
            <a:ext cx="8229600" cy="462933"/>
          </a:xfrm>
        </p:spPr>
        <p:txBody>
          <a:bodyPr/>
          <a:lstStyle/>
          <a:p>
            <a:r>
              <a:rPr lang="ru-RU" sz="2000" dirty="0"/>
              <a:t>Содержание: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" y="870006"/>
            <a:ext cx="9029700" cy="4624088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000" dirty="0"/>
              <a:t>История создания и развития проекта «Белый Сервис»…..</a:t>
            </a:r>
            <a:r>
              <a:rPr lang="ru-RU" sz="2000" dirty="0" err="1"/>
              <a:t>стр</a:t>
            </a:r>
            <a:r>
              <a:rPr lang="ru-RU" sz="2000" dirty="0"/>
              <a:t>        3-4</a:t>
            </a:r>
          </a:p>
          <a:p>
            <a:pPr marL="457200" indent="-457200">
              <a:buAutoNum type="arabicPeriod"/>
            </a:pPr>
            <a:r>
              <a:rPr lang="ru-RU" sz="2000" dirty="0"/>
              <a:t>Описание концепции и преимущества для клиентов……….</a:t>
            </a:r>
            <a:r>
              <a:rPr lang="ru-RU" sz="2000" dirty="0" err="1"/>
              <a:t>стр</a:t>
            </a:r>
            <a:r>
              <a:rPr lang="ru-RU" sz="2000" dirty="0"/>
              <a:t>      5-11</a:t>
            </a:r>
          </a:p>
          <a:p>
            <a:pPr marL="457200" indent="-457200">
              <a:buAutoNum type="arabicPeriod"/>
            </a:pPr>
            <a:r>
              <a:rPr lang="ru-RU" sz="2000" dirty="0"/>
              <a:t>Схема взаимодействия, минимальные требования к СТО и</a:t>
            </a:r>
          </a:p>
          <a:p>
            <a:pPr marL="0" indent="0">
              <a:buNone/>
            </a:pPr>
            <a:r>
              <a:rPr lang="ru-RU" sz="2000" dirty="0"/>
              <a:t>       Условия вступления в Федеральную сеть ……………………</a:t>
            </a:r>
            <a:r>
              <a:rPr lang="ru-RU" sz="2000" dirty="0" err="1"/>
              <a:t>стр</a:t>
            </a:r>
            <a:r>
              <a:rPr lang="ru-RU" sz="2000" dirty="0"/>
              <a:t>  12-15</a:t>
            </a:r>
          </a:p>
          <a:p>
            <a:pPr marL="457200" indent="-457200">
              <a:buAutoNum type="arabicPeriod" startAt="4"/>
            </a:pPr>
            <a:r>
              <a:rPr lang="ru-RU" sz="2000" dirty="0"/>
              <a:t>Уникальные инструменты привлечения и удержания</a:t>
            </a:r>
          </a:p>
          <a:p>
            <a:pPr marL="0" indent="0">
              <a:buNone/>
            </a:pPr>
            <a:r>
              <a:rPr lang="ru-RU" sz="2000" dirty="0"/>
              <a:t>       пост гарантийных клиентов…………………………………… ..</a:t>
            </a:r>
            <a:r>
              <a:rPr lang="ru-RU" sz="2000" dirty="0" err="1"/>
              <a:t>стр</a:t>
            </a:r>
            <a:r>
              <a:rPr lang="ru-RU" sz="2000" dirty="0"/>
              <a:t>    16-17</a:t>
            </a:r>
          </a:p>
          <a:p>
            <a:pPr marL="457200" indent="-457200">
              <a:buAutoNum type="arabicPeriod" startAt="5"/>
            </a:pPr>
            <a:r>
              <a:rPr lang="ru-RU" sz="2000" dirty="0"/>
              <a:t>Уникальный функционал программы ОЛА…………………….</a:t>
            </a:r>
            <a:r>
              <a:rPr lang="ru-RU" sz="2000" dirty="0" err="1"/>
              <a:t>стр</a:t>
            </a:r>
            <a:r>
              <a:rPr lang="ru-RU" sz="2000" dirty="0"/>
              <a:t>  18-23</a:t>
            </a:r>
          </a:p>
          <a:p>
            <a:pPr marL="457200" indent="-457200">
              <a:buAutoNum type="arabicPeriod" startAt="5"/>
            </a:pPr>
            <a:r>
              <a:rPr lang="ru-RU" sz="2000" dirty="0"/>
              <a:t>Преимущества для партнеров………………………………….. </a:t>
            </a:r>
            <a:r>
              <a:rPr lang="ru-RU" sz="2000" dirty="0" err="1"/>
              <a:t>стр</a:t>
            </a:r>
            <a:r>
              <a:rPr lang="ru-RU" sz="2000" dirty="0"/>
              <a:t>       24</a:t>
            </a:r>
          </a:p>
          <a:p>
            <a:pPr marL="457200" indent="-457200">
              <a:buAutoNum type="arabicPeriod" startAt="5"/>
            </a:pPr>
            <a:r>
              <a:rPr lang="ru-RU" sz="2000" dirty="0"/>
              <a:t>Заключение………………………………………………………… </a:t>
            </a:r>
            <a:r>
              <a:rPr lang="ru-RU" sz="2000" dirty="0" err="1"/>
              <a:t>стр</a:t>
            </a:r>
            <a:r>
              <a:rPr lang="ru-RU" sz="2000" dirty="0"/>
              <a:t>   25-27</a:t>
            </a:r>
          </a:p>
          <a:p>
            <a:pPr marL="457200" indent="-457200">
              <a:buAutoNum type="arabicPeriod" startAt="5"/>
            </a:pPr>
            <a:r>
              <a:rPr lang="ru-RU" sz="2000" dirty="0"/>
              <a:t>Контакты……………………………………………………………..</a:t>
            </a:r>
            <a:r>
              <a:rPr lang="ru-RU" sz="2000" dirty="0" err="1"/>
              <a:t>стр</a:t>
            </a:r>
            <a:r>
              <a:rPr lang="ru-RU" sz="2000" dirty="0"/>
              <a:t>       28</a:t>
            </a:r>
          </a:p>
          <a:p>
            <a:pPr marL="457200" indent="-457200">
              <a:buAutoNum type="arabicPeriod"/>
            </a:pP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151C-4DD7-CC4F-9D78-3FC133C059DD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50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2933"/>
          </a:xfrm>
        </p:spPr>
        <p:txBody>
          <a:bodyPr/>
          <a:lstStyle/>
          <a:p>
            <a:r>
              <a:rPr lang="ru-RU" sz="2000" dirty="0"/>
              <a:t>Уникальный Функционал ОЛА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1D02-286B-7A42-8631-55D670590F5C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676656"/>
            <a:ext cx="3578353" cy="201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94" y="2862233"/>
            <a:ext cx="3578353" cy="201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343" y="4460503"/>
            <a:ext cx="3578353" cy="201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ая выноска 12"/>
          <p:cNvSpPr/>
          <p:nvPr/>
        </p:nvSpPr>
        <p:spPr>
          <a:xfrm>
            <a:off x="5811888" y="1645920"/>
            <a:ext cx="3039504" cy="694944"/>
          </a:xfrm>
          <a:prstGeom prst="wedgeRectCallout">
            <a:avLst>
              <a:gd name="adj1" fmla="val -127540"/>
              <a:gd name="adj2" fmla="val 324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Создание задачи по результатам диагностик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5958192" y="3071894"/>
            <a:ext cx="3039504" cy="694944"/>
          </a:xfrm>
          <a:prstGeom prst="wedgeRectCallout">
            <a:avLst>
              <a:gd name="adj1" fmla="val -82715"/>
              <a:gd name="adj2" fmla="val 8903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Анализ работы СТО в он-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лайн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режиме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310896" y="5007374"/>
            <a:ext cx="4672584" cy="694944"/>
          </a:xfrm>
          <a:prstGeom prst="wedgeRectCallout">
            <a:avLst>
              <a:gd name="adj1" fmla="val 68005"/>
              <a:gd name="adj2" fmla="val 11271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Планирование работы мастера. </a:t>
            </a:r>
          </a:p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Он-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лайн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контроль за работой мастера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141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194" y="41378"/>
            <a:ext cx="8229600" cy="462933"/>
          </a:xfrm>
        </p:spPr>
        <p:txBody>
          <a:bodyPr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Ключевой Функционал программы ОЛА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1D02-286B-7A42-8631-55D670590F5C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9143999" cy="541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9194" y="458829"/>
            <a:ext cx="744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Планировщик загрузки и расчет загрузки автомехаников</a:t>
            </a:r>
          </a:p>
        </p:txBody>
      </p:sp>
    </p:spTree>
    <p:extLst>
      <p:ext uri="{BB962C8B-B14F-4D97-AF65-F5344CB8AC3E}">
        <p14:creationId xmlns:p14="http://schemas.microsoft.com/office/powerpoint/2010/main" val="1690910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2659"/>
            <a:ext cx="8229600" cy="462933"/>
          </a:xfrm>
        </p:spPr>
        <p:txBody>
          <a:bodyPr/>
          <a:lstStyle/>
          <a:p>
            <a:r>
              <a:rPr lang="ru-RU" sz="2000" dirty="0"/>
              <a:t>Ключевой функционал ОЛА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1D02-286B-7A42-8631-55D670590F5C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49" y="996333"/>
            <a:ext cx="8135212" cy="559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4640" y="1956816"/>
            <a:ext cx="5294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Полная интеграция с 1С Бухгалтерия:</a:t>
            </a:r>
          </a:p>
          <a:p>
            <a:pPr marL="285750" indent="-285750">
              <a:buFontTx/>
              <a:buChar char="-"/>
            </a:pPr>
            <a:r>
              <a:rPr lang="ru-RU" dirty="0"/>
              <a:t>Выгрузка данных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Печать Приходно-кассовых ордеров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Печать Расходно-кассовых ордеров</a:t>
            </a:r>
          </a:p>
          <a:p>
            <a:pPr marL="285750" indent="-285750">
              <a:buFontTx/>
              <a:buChar char="-"/>
            </a:pPr>
            <a:r>
              <a:rPr lang="ru-RU" dirty="0"/>
              <a:t>Ведение кассовой книги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Печать актов выполненных услуг для </a:t>
            </a:r>
            <a:r>
              <a:rPr lang="ru-RU" dirty="0" err="1"/>
              <a:t>юрлиц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Печать счетов для оплаты </a:t>
            </a:r>
            <a:r>
              <a:rPr lang="ru-RU" dirty="0" err="1"/>
              <a:t>юрлиц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Анализ финансовых результатов</a:t>
            </a:r>
          </a:p>
          <a:p>
            <a:pPr marL="285750" indent="-285750">
              <a:buFontTx/>
              <a:buChar char="-"/>
            </a:pPr>
            <a:r>
              <a:rPr lang="ru-RU" dirty="0"/>
              <a:t>Интеграция с онлайн ККТ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242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42140" y="70467"/>
            <a:ext cx="8229600" cy="462933"/>
          </a:xfrm>
        </p:spPr>
        <p:txBody>
          <a:bodyPr/>
          <a:lstStyle/>
          <a:p>
            <a:r>
              <a:rPr lang="ru-RU" sz="2000" dirty="0"/>
              <a:t>Конкурентные преимущества </a:t>
            </a:r>
            <a:r>
              <a:rPr lang="en-US" sz="2000" dirty="0"/>
              <a:t>B to B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D84B-DEF5-6847-9258-14BAA99E5718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5" y="1153578"/>
            <a:ext cx="8820150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 txBox="1">
            <a:spLocks/>
          </p:cNvSpPr>
          <p:nvPr/>
        </p:nvSpPr>
        <p:spPr>
          <a:xfrm>
            <a:off x="442140" y="690645"/>
            <a:ext cx="8229600" cy="462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spc="-100" baseline="0">
                <a:solidFill>
                  <a:srgbClr val="00008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</a:rPr>
              <a:t>«Белый Сервис» предоставляет Партнерам:</a:t>
            </a:r>
          </a:p>
        </p:txBody>
      </p:sp>
    </p:spTree>
    <p:extLst>
      <p:ext uri="{BB962C8B-B14F-4D97-AF65-F5344CB8AC3E}">
        <p14:creationId xmlns:p14="http://schemas.microsoft.com/office/powerpoint/2010/main" val="4211515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64371"/>
            <a:ext cx="8229600" cy="462933"/>
          </a:xfrm>
        </p:spPr>
        <p:txBody>
          <a:bodyPr/>
          <a:lstStyle/>
          <a:p>
            <a:r>
              <a:rPr lang="ru-RU" sz="2000" dirty="0"/>
              <a:t>Средняя окупаемость СТО Белый Сервис: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7606"/>
            <a:ext cx="8229600" cy="462408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/>
          </a:p>
          <a:p>
            <a:pPr>
              <a:buClrTx/>
            </a:pP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151C-4DD7-CC4F-9D78-3FC133C059DD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622371"/>
            <a:ext cx="823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/>
              <a:t>Средние сроки окупаемости основаны на опыте работающих партнеров.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Сроки окупаемости варьируются в зависимости от месяца начала работы и города.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286351"/>
              </p:ext>
            </p:extLst>
          </p:nvPr>
        </p:nvGraphicFramePr>
        <p:xfrm>
          <a:off x="224918" y="717602"/>
          <a:ext cx="8728012" cy="490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8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3696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Расположение СТО Белый Сервис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Инвестиции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Средняя окупаемость затрат на запуск  СТО БС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7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Территория официального дилера или действующее 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  600</a:t>
                      </a:r>
                      <a:r>
                        <a:rPr lang="ru-RU" baseline="0" dirty="0"/>
                        <a:t> 000 </a:t>
                      </a:r>
                      <a:r>
                        <a:rPr lang="ru-RU" baseline="0" dirty="0" err="1"/>
                        <a:t>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 4-6 </a:t>
                      </a:r>
                      <a:r>
                        <a:rPr lang="ru-RU" sz="1400" dirty="0" err="1"/>
                        <a:t>мес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7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Действующая СТО в аренде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  600 000 </a:t>
                      </a:r>
                      <a:r>
                        <a:rPr lang="ru-RU" dirty="0" err="1"/>
                        <a:t>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6-8 </a:t>
                      </a:r>
                      <a:r>
                        <a:rPr lang="ru-RU" sz="1400" dirty="0" err="1"/>
                        <a:t>мес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7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Действующий</a:t>
                      </a:r>
                      <a:r>
                        <a:rPr lang="ru-RU" sz="1400" baseline="0" dirty="0"/>
                        <a:t> шинный центр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  1</a:t>
                      </a:r>
                      <a:r>
                        <a:rPr lang="ru-RU" baseline="0" dirty="0"/>
                        <a:t> 000 000 </a:t>
                      </a:r>
                      <a:r>
                        <a:rPr lang="ru-RU" baseline="0" dirty="0" err="1"/>
                        <a:t>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7-9 </a:t>
                      </a:r>
                      <a:r>
                        <a:rPr lang="ru-RU" sz="1400" dirty="0" err="1"/>
                        <a:t>мес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7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Новое СТО</a:t>
                      </a:r>
                      <a:r>
                        <a:rPr lang="ru-RU" sz="1400" baseline="0" dirty="0"/>
                        <a:t> с оборудованием в аренду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  </a:t>
                      </a:r>
                      <a:r>
                        <a:rPr lang="ru-RU" baseline="0" dirty="0"/>
                        <a:t>1 000 000 </a:t>
                      </a:r>
                      <a:r>
                        <a:rPr lang="ru-RU" baseline="0" dirty="0" err="1"/>
                        <a:t>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9-12</a:t>
                      </a:r>
                      <a:r>
                        <a:rPr lang="ru-RU" sz="1400" baseline="0" dirty="0"/>
                        <a:t>  </a:t>
                      </a:r>
                      <a:r>
                        <a:rPr lang="ru-RU" sz="1400" baseline="0" dirty="0" err="1"/>
                        <a:t>мес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7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Помещение</a:t>
                      </a:r>
                      <a:r>
                        <a:rPr lang="ru-RU" sz="1400" baseline="0" dirty="0"/>
                        <a:t> под новое  СТО в собственности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  </a:t>
                      </a:r>
                      <a:r>
                        <a:rPr lang="ru-RU" baseline="0" dirty="0"/>
                        <a:t>2,5 – 4 млн </a:t>
                      </a:r>
                      <a:r>
                        <a:rPr lang="ru-RU" baseline="0" dirty="0" err="1"/>
                        <a:t>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18-26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baseline="0" dirty="0" err="1"/>
                        <a:t>мес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73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Помещение под</a:t>
                      </a:r>
                      <a:r>
                        <a:rPr lang="ru-RU" sz="1400" baseline="0" dirty="0"/>
                        <a:t> новое СТО без оборудования в аренду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  3,3-5</a:t>
                      </a:r>
                      <a:r>
                        <a:rPr lang="ru-RU" baseline="0" dirty="0"/>
                        <a:t> млн </a:t>
                      </a:r>
                      <a:r>
                        <a:rPr lang="ru-RU" baseline="0" dirty="0" err="1"/>
                        <a:t>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28–36 </a:t>
                      </a:r>
                      <a:r>
                        <a:rPr lang="ru-RU" sz="1400" dirty="0" err="1"/>
                        <a:t>мес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772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82659"/>
            <a:ext cx="6720840" cy="462933"/>
          </a:xfrm>
        </p:spPr>
        <p:txBody>
          <a:bodyPr/>
          <a:lstStyle/>
          <a:p>
            <a:r>
              <a:rPr lang="ru-RU" sz="2000" dirty="0"/>
              <a:t>Проверенный успех работающих партнеров доступен Вам</a:t>
            </a:r>
            <a:r>
              <a:rPr lang="ru-RU" dirty="0"/>
              <a:t>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281" y="779929"/>
            <a:ext cx="8538883" cy="5477996"/>
          </a:xfrm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ru-RU" sz="2000" dirty="0"/>
              <a:t>Работающая 8 лет федеральная сеть</a:t>
            </a:r>
          </a:p>
          <a:p>
            <a:pPr>
              <a:buClrTx/>
            </a:pPr>
            <a:r>
              <a:rPr lang="ru-RU" sz="2000" dirty="0"/>
              <a:t>Единственный брендовый продукт в пост гарантийном сегменте с четким позиционированием, для конечного потребителя</a:t>
            </a:r>
          </a:p>
          <a:p>
            <a:pPr>
              <a:buClrTx/>
            </a:pPr>
            <a:r>
              <a:rPr lang="ru-RU" sz="2000" dirty="0"/>
              <a:t>Проверенные эффективные средства привлечения и удержания клиентов</a:t>
            </a:r>
          </a:p>
          <a:p>
            <a:pPr>
              <a:buClrTx/>
            </a:pPr>
            <a:r>
              <a:rPr lang="ru-RU" sz="2000" dirty="0"/>
              <a:t>Низкие затраты на маркетинговые инструменты привлечения клиентов</a:t>
            </a:r>
          </a:p>
          <a:p>
            <a:pPr>
              <a:buClrTx/>
            </a:pPr>
            <a:r>
              <a:rPr lang="ru-RU" sz="2000" dirty="0"/>
              <a:t>Привлекательная доходность – небольшие инвестиции и быстрая окупаемость. </a:t>
            </a:r>
          </a:p>
          <a:p>
            <a:pPr>
              <a:buClrTx/>
            </a:pPr>
            <a:r>
              <a:rPr lang="ru-RU" sz="2000" dirty="0"/>
              <a:t>Высокая автоматизация бизнес-процессов позволяющая работать с минимальным штатным расписанием.</a:t>
            </a:r>
          </a:p>
          <a:p>
            <a:pPr>
              <a:buClrTx/>
            </a:pPr>
            <a:r>
              <a:rPr lang="ru-RU" sz="2000" dirty="0"/>
              <a:t>Отсутствие необходимости держать большой складской запас </a:t>
            </a:r>
            <a:r>
              <a:rPr lang="ru-RU" sz="2000" dirty="0" err="1"/>
              <a:t>зч</a:t>
            </a:r>
            <a:r>
              <a:rPr lang="ru-RU" sz="2000" dirty="0"/>
              <a:t>.</a:t>
            </a:r>
          </a:p>
          <a:p>
            <a:pPr>
              <a:buClrTx/>
            </a:pPr>
            <a:r>
              <a:rPr lang="ru-RU" sz="2000" dirty="0"/>
              <a:t>Обслуживание Федеральных корпоративных парков </a:t>
            </a:r>
          </a:p>
          <a:p>
            <a:pPr>
              <a:buClrTx/>
            </a:pPr>
            <a:r>
              <a:rPr lang="ru-RU" sz="2000" dirty="0"/>
              <a:t>Участие в коммерческих тендерах и </a:t>
            </a:r>
            <a:r>
              <a:rPr lang="ru-RU" sz="2000" dirty="0" err="1"/>
              <a:t>госзакупках</a:t>
            </a:r>
            <a:r>
              <a:rPr lang="ru-RU" sz="2000" dirty="0"/>
              <a:t> на 56 площадках эл. торгов – для передачи парков на обслуживание партнерам БС</a:t>
            </a:r>
          </a:p>
          <a:p>
            <a:pPr>
              <a:buClrTx/>
            </a:pPr>
            <a:r>
              <a:rPr lang="ru-RU" sz="2000" dirty="0"/>
              <a:t>Участие в партнерски программах лояльности</a:t>
            </a:r>
          </a:p>
          <a:p>
            <a:pPr>
              <a:buClrTx/>
            </a:pPr>
            <a:r>
              <a:rPr lang="ru-RU" sz="2000" dirty="0"/>
              <a:t>Решение для СТО – «под ключ»</a:t>
            </a:r>
          </a:p>
          <a:p>
            <a:pPr marL="0" indent="0">
              <a:buClrTx/>
              <a:buNone/>
            </a:pP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ED23-7E89-324F-A026-1B131C12FA9A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79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82659"/>
            <a:ext cx="6720840" cy="462933"/>
          </a:xfrm>
        </p:spPr>
        <p:txBody>
          <a:bodyPr/>
          <a:lstStyle/>
          <a:p>
            <a:r>
              <a:rPr lang="ru-RU" sz="2000" dirty="0"/>
              <a:t>Наши партнеры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ED23-7E89-324F-A026-1B131C12FA9A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76" y="635794"/>
            <a:ext cx="167027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78692" y="545592"/>
            <a:ext cx="378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Партнер программы лояльности Роснефти «Семейная команда»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50" y="1697831"/>
            <a:ext cx="1351998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97148" y="1697831"/>
            <a:ext cx="6989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Партнер сети Белый Сервис  по кредитованию клиентов на дорогостоящий ремонт – «Беспроцентная рассрочка на 6 </a:t>
            </a:r>
            <a:r>
              <a:rPr lang="ru-RU" dirty="0" err="1"/>
              <a:t>мес</a:t>
            </a:r>
            <a:r>
              <a:rPr lang="ru-RU" dirty="0"/>
              <a:t> без первоначального платежа. (0%-0%-6)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0674" y="2951677"/>
            <a:ext cx="6800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Сотрудничество с Союзом Журналистов России по льготному обслуживанию членов СЖР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76" y="3730231"/>
            <a:ext cx="267874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50228" y="3674676"/>
            <a:ext cx="538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Партнер аукциона по диагностике и ремонту автомобилей перед продажей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13" y="5611580"/>
            <a:ext cx="1197089" cy="76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69404" y="4577440"/>
            <a:ext cx="4517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РАМК - Партнер сети Белый Сервис по программе «Помощь на дорогах БЕЛЫЙ СЕРВИС» - от ТО до ТО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90674" y="5810250"/>
            <a:ext cx="726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Партнер программы СПАСИБО ОТ СБЕРБАНКА </a:t>
            </a:r>
          </a:p>
        </p:txBody>
      </p:sp>
      <p:pic>
        <p:nvPicPr>
          <p:cNvPr id="5" name="Picture 2" descr="C:\Users\Дмитрий\AppData\Local\Microsoft\Windows\Temporary Internet Files\Content.Outlook\OA4N284Q\СЖР Логотип 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88443"/>
            <a:ext cx="817451" cy="76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Дмитрий\AppData\Local\Microsoft\Windows\Temporary Internet Files\Content.Outlook\OA4N284Q\Untitled-V2.2 (2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0272"/>
            <a:ext cx="1486171" cy="93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357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7606"/>
            <a:ext cx="8229600" cy="462408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  <a:p>
            <a:pPr>
              <a:buClrTx/>
            </a:pP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151C-4DD7-CC4F-9D78-3FC133C059DD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23683" y="1465729"/>
            <a:ext cx="70193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ООО «Белый сервис» развивает федеральную сеть сервисных СТО и заинтересовано в привлечении новых партнеров на территории РФ. Если Вас заинтересовало участие в нашем проекте заполните пожалуйста заявку  </a:t>
            </a:r>
            <a:r>
              <a:rPr lang="en-US" dirty="0">
                <a:hlinkClick r:id="rId2"/>
              </a:rPr>
              <a:t>http://beliyservice.ru/partners/</a:t>
            </a:r>
            <a:r>
              <a:rPr lang="ru-RU" dirty="0"/>
              <a:t> или будем рады ответить на Ваши вопросы по телефонам:</a:t>
            </a:r>
          </a:p>
          <a:p>
            <a:pPr algn="just"/>
            <a:r>
              <a:rPr lang="ru-RU" dirty="0"/>
              <a:t>8 495 645-02-02</a:t>
            </a:r>
          </a:p>
          <a:p>
            <a:pPr algn="just"/>
            <a:r>
              <a:rPr lang="ru-RU" dirty="0"/>
              <a:t>Электронной почте</a:t>
            </a:r>
          </a:p>
          <a:p>
            <a:pPr algn="just"/>
            <a:r>
              <a:rPr lang="en-US" dirty="0">
                <a:hlinkClick r:id="rId3"/>
              </a:rPr>
              <a:t>service@bsto.ru</a:t>
            </a:r>
            <a:endParaRPr lang="en-US" dirty="0"/>
          </a:p>
          <a:p>
            <a:r>
              <a:rPr lang="ru-RU" dirty="0"/>
              <a:t>Отдел развития.</a:t>
            </a:r>
            <a:endParaRPr lang="en-US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72353" y="107576"/>
            <a:ext cx="4383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+mj-lt"/>
              </a:rPr>
              <a:t>БС Приглашает к сотрудничеству!</a:t>
            </a:r>
          </a:p>
        </p:txBody>
      </p:sp>
    </p:spTree>
    <p:extLst>
      <p:ext uri="{BB962C8B-B14F-4D97-AF65-F5344CB8AC3E}">
        <p14:creationId xmlns:p14="http://schemas.microsoft.com/office/powerpoint/2010/main" val="2354772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64371"/>
            <a:ext cx="8229600" cy="462933"/>
          </a:xfrm>
        </p:spPr>
        <p:txBody>
          <a:bodyPr/>
          <a:lstStyle/>
          <a:p>
            <a:r>
              <a:rPr lang="ru-RU" sz="2000" dirty="0"/>
              <a:t>Белый Сервис История: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7606"/>
            <a:ext cx="8229600" cy="462408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/>
          </a:p>
          <a:p>
            <a:pPr>
              <a:buClrTx/>
            </a:pPr>
            <a:r>
              <a:rPr lang="ru-RU" sz="2000" dirty="0"/>
              <a:t>Проект был запущен ООО «Ви Лав Партс», Группа Компаний РОЛЬФ в декабре 2009г., с использованием Ноу-Хау сети сервисных станций «Квик Фит», Великобритания</a:t>
            </a:r>
          </a:p>
          <a:p>
            <a:pPr>
              <a:buClrTx/>
            </a:pPr>
            <a:endParaRPr lang="ru-RU" sz="2000" dirty="0"/>
          </a:p>
          <a:p>
            <a:pPr>
              <a:buClrTx/>
            </a:pPr>
            <a:r>
              <a:rPr lang="ru-RU" sz="2000" dirty="0"/>
              <a:t>В июле 2011 года ГК РОЛЬФ согласилось на предложение от менеджмента БЕЛЫЙ СЕРВИС о выкупе данного бизнеса у ГК РОЛЬФ</a:t>
            </a:r>
          </a:p>
          <a:p>
            <a:pPr>
              <a:buClrTx/>
            </a:pPr>
            <a:endParaRPr lang="ru-RU" sz="2000" dirty="0"/>
          </a:p>
          <a:p>
            <a:pPr>
              <a:buClrTx/>
            </a:pPr>
            <a:r>
              <a:rPr lang="ru-RU" sz="2000" dirty="0"/>
              <a:t>Сделка завершена </a:t>
            </a:r>
            <a:r>
              <a:rPr lang="en-US" sz="2000" dirty="0"/>
              <a:t>1</a:t>
            </a:r>
            <a:r>
              <a:rPr lang="ru-RU" sz="2000" dirty="0"/>
              <a:t>.09.2011</a:t>
            </a:r>
          </a:p>
          <a:p>
            <a:pPr>
              <a:buClrTx/>
            </a:pPr>
            <a:endParaRPr lang="ru-RU" sz="2000" dirty="0"/>
          </a:p>
          <a:p>
            <a:pPr>
              <a:buClrTx/>
            </a:pPr>
            <a:r>
              <a:rPr lang="ru-RU" sz="2000" dirty="0"/>
              <a:t>Все права и обязанности перешли к ООО «Белый сервис»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151C-4DD7-CC4F-9D78-3FC133C059DD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28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99592" y="48985"/>
            <a:ext cx="5565304" cy="571500"/>
          </a:xfrm>
        </p:spPr>
        <p:txBody>
          <a:bodyPr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«Белый сервис» это: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47725"/>
            <a:ext cx="8229600" cy="51735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Федеральная сеть сервисных станций по обслуживанию пост гарантийных автомобилей любых марок.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64 СТО  в 39 городах (от Брянска до Владивостока)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Более 350 000 обслуженных клиентов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Гибкие  форматы сотрудничества</a:t>
            </a:r>
          </a:p>
          <a:p>
            <a:pPr marL="0" indent="0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290" name="Picture 2" descr="C:\Users\Дмитрий\AppData\Local\Microsoft\Windows\Temporary Internet Files\Content.Outlook\OA4N284Q\IMG_24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7305"/>
            <a:ext cx="3024334" cy="182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Дмитрий\AppData\Local\Microsoft\Windows\Temporary Internet Files\Content.Outlook\OA4N284Q\IMG_24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17305"/>
            <a:ext cx="3168352" cy="182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Дмитрий\AppData\Local\Microsoft\Windows\Temporary Internet Files\Content.Outlook\OA4N284Q\IMG_24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0" y="3117305"/>
            <a:ext cx="3203849" cy="182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Дмитрий\AppData\Local\Microsoft\Windows\Temporary Internet Files\Content.Outlook\OA4N284Q\2015-09-02 05-21-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" y="4941168"/>
            <a:ext cx="2897537" cy="19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Дмитрий\AppData\Local\Microsoft\Windows\Temporary Internet Files\Content.Outlook\OA4N284Q\2015-09-02 05-25-5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941169"/>
            <a:ext cx="3016001" cy="19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817" y="4941169"/>
            <a:ext cx="3206750" cy="203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3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28792"/>
            <a:ext cx="8229600" cy="4624088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ru-RU" sz="1800" b="1" dirty="0"/>
              <a:t>Качественный сервис по доступной цене</a:t>
            </a:r>
          </a:p>
          <a:p>
            <a:r>
              <a:rPr lang="ru-RU" sz="1800" dirty="0"/>
              <a:t>Дилерский центр или отдельно стоящая сервисная станция, </a:t>
            </a:r>
          </a:p>
          <a:p>
            <a:r>
              <a:rPr lang="ru-RU" sz="1800" dirty="0"/>
              <a:t>Профессиональные  механики,  прошедшие обучение</a:t>
            </a:r>
            <a:r>
              <a:rPr lang="en-US" sz="1800" dirty="0"/>
              <a:t> </a:t>
            </a:r>
            <a:r>
              <a:rPr lang="ru-RU" sz="1800" dirty="0"/>
              <a:t>в учебных центрах </a:t>
            </a:r>
          </a:p>
          <a:p>
            <a:r>
              <a:rPr lang="ru-RU" sz="1800" dirty="0"/>
              <a:t>Только качественные запасные части  </a:t>
            </a:r>
          </a:p>
          <a:p>
            <a:r>
              <a:rPr lang="ru-RU" sz="1800" dirty="0"/>
              <a:t>Гарантия на работы и з\ч </a:t>
            </a:r>
          </a:p>
          <a:p>
            <a:pPr marL="0" indent="0">
              <a:buClrTx/>
              <a:buNone/>
            </a:pPr>
            <a:r>
              <a:rPr lang="ru-RU" sz="1800" b="1" dirty="0"/>
              <a:t>Отличительные признаки </a:t>
            </a:r>
          </a:p>
          <a:p>
            <a:r>
              <a:rPr lang="ru-RU" sz="1800" dirty="0"/>
              <a:t>Фиксированная цена услуг, включает работу и </a:t>
            </a:r>
            <a:r>
              <a:rPr lang="ru-RU" sz="1800" dirty="0" err="1"/>
              <a:t>запчасть</a:t>
            </a:r>
            <a:endParaRPr lang="ru-RU" sz="1800" dirty="0"/>
          </a:p>
          <a:p>
            <a:r>
              <a:rPr lang="ru-RU" sz="1800" dirty="0"/>
              <a:t>Обслуживаются все марки и модели</a:t>
            </a:r>
          </a:p>
          <a:p>
            <a:r>
              <a:rPr lang="ru-RU" sz="1800" dirty="0"/>
              <a:t>Ограниченное число работ</a:t>
            </a:r>
          </a:p>
          <a:p>
            <a:r>
              <a:rPr lang="ru-RU" sz="1800" dirty="0"/>
              <a:t>Делаем только то, что нужно клиенту</a:t>
            </a:r>
          </a:p>
          <a:p>
            <a:pPr marL="0" indent="0">
              <a:buClrTx/>
              <a:buNone/>
            </a:pPr>
            <a:endParaRPr lang="ru-RU" sz="1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DF08-86BA-D74D-8442-155DB4A82FC6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Название 1"/>
          <p:cNvSpPr>
            <a:spLocks noGrp="1"/>
          </p:cNvSpPr>
          <p:nvPr>
            <p:ph type="title"/>
          </p:nvPr>
        </p:nvSpPr>
        <p:spPr>
          <a:xfrm>
            <a:off x="457200" y="70467"/>
            <a:ext cx="8229600" cy="462933"/>
          </a:xfrm>
        </p:spPr>
        <p:txBody>
          <a:bodyPr/>
          <a:lstStyle/>
          <a:p>
            <a:r>
              <a:rPr lang="ru-RU" sz="2000" dirty="0"/>
              <a:t>Концепция БЕЛЫЙ СЕРВИС</a:t>
            </a:r>
          </a:p>
        </p:txBody>
      </p:sp>
    </p:spTree>
    <p:extLst>
      <p:ext uri="{BB962C8B-B14F-4D97-AF65-F5344CB8AC3E}">
        <p14:creationId xmlns:p14="http://schemas.microsoft.com/office/powerpoint/2010/main" val="1100899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70467"/>
            <a:ext cx="8229600" cy="462933"/>
          </a:xfrm>
        </p:spPr>
        <p:txBody>
          <a:bodyPr/>
          <a:lstStyle/>
          <a:p>
            <a:r>
              <a:rPr lang="ru-RU" sz="2000" dirty="0"/>
              <a:t>Концепция БЕЛЫЙ СЕРВИС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3448"/>
            <a:ext cx="8229600" cy="4624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Использование только сертифицированных запасных частей лучших мировых брэндов, поставляемые на конвейер производителей:</a:t>
            </a:r>
            <a:r>
              <a:rPr lang="en-US" sz="1800" dirty="0"/>
              <a:t>  </a:t>
            </a:r>
            <a:endParaRPr lang="ru-RU" sz="1800" dirty="0"/>
          </a:p>
          <a:p>
            <a:pPr marL="0" indent="0">
              <a:buNone/>
            </a:pPr>
            <a:r>
              <a:rPr lang="en-US" sz="1800" dirty="0"/>
              <a:t>Toyota, Nissan, Mitsubishi, Mazda, VW, Hyundai, GM, Ford, BMW, Audi</a:t>
            </a:r>
            <a:r>
              <a:rPr lang="ru-RU" sz="1800" dirty="0"/>
              <a:t> 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C072-5057-AB4A-9F3A-CC3E246286CF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26" descr="http://www.weloveparts.ru/brand/ngp/knecht.png">
            <a:hlinkClick r:id="rId16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3625901" y="5536131"/>
            <a:ext cx="1114425" cy="75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textar-logo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2336057" y="2575663"/>
            <a:ext cx="2063750" cy="64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denso_logo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3625901" y="3637480"/>
            <a:ext cx="1981200" cy="60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0" descr="logo-dayco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6631038" y="2325567"/>
            <a:ext cx="2393950" cy="49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1" descr="SNR_Logo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139751" y="5617638"/>
            <a:ext cx="1320800" cy="63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2" descr="2398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6062769" y="3277213"/>
            <a:ext cx="2971800" cy="54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7" descr="B2d_Xme61RLLkM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/>
          <a:srcRect/>
          <a:stretch>
            <a:fillRect/>
          </a:stretch>
        </p:blipFill>
        <p:spPr bwMode="auto">
          <a:xfrm>
            <a:off x="139751" y="3820138"/>
            <a:ext cx="11557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8" descr="b2_boge_z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1655019" y="3560510"/>
            <a:ext cx="1485900" cy="1208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9" descr="KS_LOGO">
            <a:hlinkClick r:id="rId25"/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/>
          <a:srcRect/>
          <a:stretch>
            <a:fillRect/>
          </a:stretch>
        </p:blipFill>
        <p:spPr bwMode="auto">
          <a:xfrm>
            <a:off x="7869288" y="4273373"/>
            <a:ext cx="9906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0" descr="http://www.weloveparts.ru/brand/ngp/CTR.jpg">
            <a:hlinkClick r:id="rId27" tooltip="http://www.weloveparts.ru/brand/ngp/CTR.php"/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4673405" y="2663000"/>
            <a:ext cx="1544637" cy="40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2" descr="Febi_logo">
            <a:hlinkClick r:id="rId29"/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/>
          <a:srcRect/>
          <a:stretch>
            <a:fillRect/>
          </a:stretch>
        </p:blipFill>
        <p:spPr bwMode="auto">
          <a:xfrm>
            <a:off x="5207051" y="5477536"/>
            <a:ext cx="90805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3" descr="Mintex-Logo-black-white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/>
          <a:srcRect/>
          <a:stretch>
            <a:fillRect/>
          </a:stretch>
        </p:blipFill>
        <p:spPr bwMode="auto">
          <a:xfrm>
            <a:off x="3571618" y="4651893"/>
            <a:ext cx="1403350" cy="55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24" descr="Gates%20Logo%20HRES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/>
          <a:srcRect/>
          <a:stretch>
            <a:fillRect/>
          </a:stretch>
        </p:blipFill>
        <p:spPr bwMode="auto">
          <a:xfrm>
            <a:off x="5661075" y="4207393"/>
            <a:ext cx="1939925" cy="99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25" descr="sachs_logo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/>
          <a:srcRect/>
          <a:stretch>
            <a:fillRect/>
          </a:stretch>
        </p:blipFill>
        <p:spPr bwMode="auto">
          <a:xfrm>
            <a:off x="1655019" y="5321818"/>
            <a:ext cx="1712913" cy="96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9" descr="skf_logo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6342113" y="5740918"/>
            <a:ext cx="2517775" cy="54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30" descr="На главную">
            <a:hlinkClick r:id="rId35"/>
          </p:cNvPr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119113" y="2691575"/>
            <a:ext cx="1816100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607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DF08-86BA-D74D-8442-155DB4A82FC6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Название 1"/>
          <p:cNvSpPr>
            <a:spLocks noGrp="1"/>
          </p:cNvSpPr>
          <p:nvPr>
            <p:ph type="title"/>
          </p:nvPr>
        </p:nvSpPr>
        <p:spPr>
          <a:xfrm>
            <a:off x="457200" y="70467"/>
            <a:ext cx="8229600" cy="462933"/>
          </a:xfrm>
        </p:spPr>
        <p:txBody>
          <a:bodyPr/>
          <a:lstStyle/>
          <a:p>
            <a:r>
              <a:rPr lang="ru-RU" sz="2000" dirty="0"/>
              <a:t>Индивидуальный прайс лист БС на каждый автомобиль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647699"/>
            <a:ext cx="8720666" cy="562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23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6 из 11032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9" y="1181488"/>
            <a:ext cx="1505396" cy="89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а 3 из 851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851244"/>
            <a:ext cx="1409938" cy="93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117004"/>
            <a:ext cx="22653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61303" y="1181488"/>
            <a:ext cx="3802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Гарантийный период</a:t>
            </a:r>
          </a:p>
          <a:p>
            <a:r>
              <a:rPr lang="ru-RU" sz="20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ОЕМ Дилеры</a:t>
            </a:r>
          </a:p>
        </p:txBody>
      </p:sp>
      <p:sp>
        <p:nvSpPr>
          <p:cNvPr id="11" name="Rectangle 5"/>
          <p:cNvSpPr txBox="1"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8143875" y="6451600"/>
            <a:ext cx="3460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30" tIns="41015" rIns="82030" bIns="41015"/>
          <a:lstStyle/>
          <a:p>
            <a:pPr algn="ctr" defTabSz="820738" eaLnBrk="0" hangingPunct="0"/>
            <a:fld id="{F713386E-F0DD-4A21-8B3A-60A3E5E2D817}" type="slidenum">
              <a:rPr lang="en-GB" sz="900" b="1">
                <a:latin typeface="Book Antiqua" pitchFamily="18" charset="0"/>
              </a:rPr>
              <a:pPr algn="ctr" defTabSz="820738" eaLnBrk="0" hangingPunct="0"/>
              <a:t>8</a:t>
            </a:fld>
            <a:endParaRPr lang="en-GB" sz="900" b="1" dirty="0">
              <a:latin typeface="Book Antiqua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928670"/>
            <a:ext cx="91440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-907752" y="210021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Book Antiqua" pitchFamily="18" charset="0"/>
              </a:rPr>
              <a:t>       </a:t>
            </a:r>
            <a:r>
              <a:rPr lang="ru-RU" sz="2000" dirty="0">
                <a:latin typeface="+mj-lt"/>
                <a:cs typeface="Arial" pitchFamily="34" charset="0"/>
              </a:rPr>
              <a:t>Ценовое позиционирование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9246" y="3903988"/>
            <a:ext cx="1381026" cy="90012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5" name="Picture 2" descr="Картинка 16 из 110329">
            <a:hlinkClick r:id="rId4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733" y="2076817"/>
            <a:ext cx="1453799" cy="86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Цилиндр 1"/>
          <p:cNvSpPr/>
          <p:nvPr/>
        </p:nvSpPr>
        <p:spPr>
          <a:xfrm>
            <a:off x="393677" y="2034173"/>
            <a:ext cx="914400" cy="437478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100%</a:t>
            </a:r>
          </a:p>
        </p:txBody>
      </p:sp>
      <p:sp>
        <p:nvSpPr>
          <p:cNvPr id="16" name="Цилиндр 15"/>
          <p:cNvSpPr/>
          <p:nvPr/>
        </p:nvSpPr>
        <p:spPr>
          <a:xfrm>
            <a:off x="2091432" y="2978031"/>
            <a:ext cx="914400" cy="343629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80%</a:t>
            </a:r>
          </a:p>
        </p:txBody>
      </p:sp>
      <p:sp>
        <p:nvSpPr>
          <p:cNvPr id="3" name="Цилиндр 2"/>
          <p:cNvSpPr/>
          <p:nvPr/>
        </p:nvSpPr>
        <p:spPr>
          <a:xfrm>
            <a:off x="5872559" y="4805592"/>
            <a:ext cx="914400" cy="160873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50%</a:t>
            </a:r>
          </a:p>
        </p:txBody>
      </p:sp>
      <p:sp>
        <p:nvSpPr>
          <p:cNvPr id="17" name="Цилиндр 16"/>
          <p:cNvSpPr/>
          <p:nvPr/>
        </p:nvSpPr>
        <p:spPr>
          <a:xfrm>
            <a:off x="7700089" y="5004118"/>
            <a:ext cx="914400" cy="1404838"/>
          </a:xfrm>
          <a:prstGeom prst="can">
            <a:avLst>
              <a:gd name="adj" fmla="val 4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5563" y="2076817"/>
            <a:ext cx="330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ОЕМ Дилеры – после гарантийное обслуживание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3664" y="3505002"/>
            <a:ext cx="182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Белый Сервис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79572" y="38625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НСТО</a:t>
            </a:r>
          </a:p>
        </p:txBody>
      </p:sp>
      <p:sp>
        <p:nvSpPr>
          <p:cNvPr id="21" name="Цилиндр 20"/>
          <p:cNvSpPr/>
          <p:nvPr/>
        </p:nvSpPr>
        <p:spPr>
          <a:xfrm>
            <a:off x="4033324" y="4585446"/>
            <a:ext cx="914400" cy="182350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55%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4435" y="3481912"/>
            <a:ext cx="152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Гаражи</a:t>
            </a:r>
          </a:p>
        </p:txBody>
      </p:sp>
    </p:spTree>
    <p:extLst>
      <p:ext uri="{BB962C8B-B14F-4D97-AF65-F5344CB8AC3E}">
        <p14:creationId xmlns:p14="http://schemas.microsoft.com/office/powerpoint/2010/main" val="92680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91803"/>
            <a:ext cx="8229600" cy="462933"/>
          </a:xfrm>
        </p:spPr>
        <p:txBody>
          <a:bodyPr/>
          <a:lstStyle/>
          <a:p>
            <a:r>
              <a:rPr lang="ru-RU" sz="2000" dirty="0"/>
              <a:t>Стратегические поставщики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33809"/>
            <a:ext cx="8229600" cy="18749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300" dirty="0"/>
              <a:t>Поставщики запасных частей, и расходных материалов, которые обеспечивают </a:t>
            </a:r>
            <a:r>
              <a:rPr lang="ru-RU" sz="3300" dirty="0" err="1"/>
              <a:t>конкурентность</a:t>
            </a:r>
            <a:r>
              <a:rPr lang="ru-RU" sz="3300" dirty="0"/>
              <a:t> услуг и высокую доходность услуг Б</a:t>
            </a:r>
            <a:r>
              <a:rPr lang="ru-RU" sz="2900" dirty="0"/>
              <a:t>С:</a:t>
            </a:r>
          </a:p>
          <a:p>
            <a:pPr marL="0" indent="0">
              <a:buNone/>
            </a:pPr>
            <a:r>
              <a:rPr lang="ru-RU" dirty="0"/>
              <a:t>		</a:t>
            </a:r>
            <a:r>
              <a:rPr lang="en-US" dirty="0"/>
              <a:t> </a:t>
            </a:r>
            <a:r>
              <a:rPr lang="ru-RU" dirty="0"/>
              <a:t>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5D60-9924-4344-8673-0BC2BC2FA5C2}" type="datetime2">
              <a:rPr lang="ru-RU" smtClean="0"/>
              <a:t>пятница, 1 марта 2019 г.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Изображение 8" descr="bcsru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2" t="10" r="545" b="53462"/>
          <a:stretch/>
        </p:blipFill>
        <p:spPr>
          <a:xfrm>
            <a:off x="4939528" y="4968861"/>
            <a:ext cx="1240855" cy="135532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856" y="5502759"/>
            <a:ext cx="1857944" cy="94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39" y="1485220"/>
            <a:ext cx="3016903" cy="59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1486" y="2106312"/>
            <a:ext cx="74352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Согласованные условия поставки </a:t>
            </a:r>
            <a:r>
              <a:rPr lang="ru-RU" dirty="0" err="1"/>
              <a:t>зч</a:t>
            </a:r>
            <a:r>
              <a:rPr lang="ru-RU" dirty="0"/>
              <a:t> для партнеров БС:</a:t>
            </a:r>
          </a:p>
          <a:p>
            <a:pPr marL="342900" indent="-342900">
              <a:buAutoNum type="arabicPeriod"/>
            </a:pPr>
            <a:r>
              <a:rPr lang="ru-RU" sz="1600" dirty="0"/>
              <a:t>Максимальная скидка от базового прайс листа;</a:t>
            </a:r>
          </a:p>
          <a:p>
            <a:pPr marL="342900" indent="-342900">
              <a:buAutoNum type="arabicPeriod"/>
            </a:pPr>
            <a:r>
              <a:rPr lang="ru-RU" sz="1600" dirty="0"/>
              <a:t>Отсрочка платежа с 14 дней с первого заказа </a:t>
            </a:r>
            <a:r>
              <a:rPr lang="ru-RU" sz="1600" dirty="0" err="1"/>
              <a:t>зч</a:t>
            </a:r>
            <a:r>
              <a:rPr lang="ru-RU" sz="1600" dirty="0"/>
              <a:t>;</a:t>
            </a:r>
          </a:p>
          <a:p>
            <a:pPr marL="342900" indent="-342900">
              <a:buAutoNum type="arabicPeriod"/>
            </a:pPr>
            <a:r>
              <a:rPr lang="ru-RU" sz="1600" dirty="0"/>
              <a:t>Возможность вернуть ошибочно заказанную </a:t>
            </a:r>
            <a:r>
              <a:rPr lang="ru-RU" sz="1600" dirty="0" err="1"/>
              <a:t>зч</a:t>
            </a:r>
            <a:r>
              <a:rPr lang="ru-RU" sz="1600" dirty="0"/>
              <a:t> без финансовых потерь;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6902" y="3338655"/>
            <a:ext cx="45774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Специальные условия поставки масел, технических жидкостей и автохимии:</a:t>
            </a:r>
          </a:p>
          <a:p>
            <a:r>
              <a:rPr lang="ru-RU" sz="1600" dirty="0"/>
              <a:t>1. Минимальные цены</a:t>
            </a:r>
          </a:p>
          <a:p>
            <a:r>
              <a:rPr lang="ru-RU" sz="1600" dirty="0"/>
              <a:t>2. Отсрочка платежа 40 дней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4939055"/>
            <a:ext cx="343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Поставщики оборудования: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721" y="3437005"/>
            <a:ext cx="1316979" cy="131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325" y="3322115"/>
            <a:ext cx="1774599" cy="1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39" y="5308387"/>
            <a:ext cx="3796528" cy="100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791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gT.yFZA066wDdarJ_cI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FzVWsjR0CelOkPZGu.A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N2QHJfnHU.5.NzPeFsCS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Li.Zb.dUaWO9l5b7.md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XNnDcX5km_Qtd6zro1A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Pwt21fGkmafgJKZV44d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31"/>
  <p:tag name="THINKCELLSHAPEDONOTDELETE" val="pZ5.JFTFgqkyD2FnvxGRlV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pHr8.9N0GW3Bi9BJVM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mpzPTAyoUS8wBt5tMnGn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MrkVU8620WnwSlIL3gr7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j3Kd6epkCqs2QEhvO0s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6ibSZf5GEGwAElimHn5E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2W6pQnQxkend8v1eRRR9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Vn.UF_h0O6gAHaLibfQ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Ue3sVIQUSfypZ4zqEXcw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Ясность">
  <a:themeElements>
    <a:clrScheme name="Важ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9120</TotalTime>
  <Words>1305</Words>
  <Application>Microsoft Office PowerPoint</Application>
  <PresentationFormat>Экран (4:3)</PresentationFormat>
  <Paragraphs>306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Book Antiqua</vt:lpstr>
      <vt:lpstr>Calibri</vt:lpstr>
      <vt:lpstr>Wingdings</vt:lpstr>
      <vt:lpstr>1_Ясность</vt:lpstr>
      <vt:lpstr>Федеральная сеть сервисных станций</vt:lpstr>
      <vt:lpstr>Содержание:</vt:lpstr>
      <vt:lpstr>Белый Сервис История:</vt:lpstr>
      <vt:lpstr>«Белый сервис» это: </vt:lpstr>
      <vt:lpstr>Концепция БЕЛЫЙ СЕРВИС</vt:lpstr>
      <vt:lpstr>Концепция БЕЛЫЙ СЕРВИС</vt:lpstr>
      <vt:lpstr>Индивидуальный прайс лист БС на каждый автомобиль</vt:lpstr>
      <vt:lpstr>Презентация PowerPoint</vt:lpstr>
      <vt:lpstr>Стратегические поставщики</vt:lpstr>
      <vt:lpstr>Конкурентные преимущества формата  БС для клиентов</vt:lpstr>
      <vt:lpstr>Схема взаимодействия с Франчайзи</vt:lpstr>
      <vt:lpstr>Форматы сотрудничества </vt:lpstr>
      <vt:lpstr>Минимальные требования</vt:lpstr>
      <vt:lpstr>Условия  вступления</vt:lpstr>
      <vt:lpstr>Сервисные книжки – надежный инструмент удержания клиента. При смене владельца автомобиля – сервисная книжка останется с автомобилем</vt:lpstr>
      <vt:lpstr>Мобильное приложение БЕЛЫЙ СЕРВИС</vt:lpstr>
      <vt:lpstr>Уникальный Функционал Программы ОЛА</vt:lpstr>
      <vt:lpstr>Уникальный Функционал программы ОЛА</vt:lpstr>
      <vt:lpstr>Уникальный функционал ОЛА</vt:lpstr>
      <vt:lpstr>Уникальный Функционал ОЛА</vt:lpstr>
      <vt:lpstr>Ключевой Функционал программы ОЛА</vt:lpstr>
      <vt:lpstr>Ключевой функционал ОЛА</vt:lpstr>
      <vt:lpstr>Конкурентные преимущества B to B</vt:lpstr>
      <vt:lpstr>Средняя окупаемость СТО Белый Сервис:</vt:lpstr>
      <vt:lpstr>Проверенный успех работающих партнеров доступен Вам!</vt:lpstr>
      <vt:lpstr>Наши партнеры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распознавания лиц и изображений</dc:title>
  <dc:creator>Oleg Nikishin</dc:creator>
  <cp:lastModifiedBy>Дмитрий Роткин</cp:lastModifiedBy>
  <cp:revision>346</cp:revision>
  <cp:lastPrinted>2013-08-19T08:37:52Z</cp:lastPrinted>
  <dcterms:created xsi:type="dcterms:W3CDTF">2011-05-12T10:32:37Z</dcterms:created>
  <dcterms:modified xsi:type="dcterms:W3CDTF">2019-03-01T16:13:03Z</dcterms:modified>
</cp:coreProperties>
</file>